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77" r:id="rId3"/>
    <p:sldId id="379" r:id="rId4"/>
    <p:sldId id="380" r:id="rId5"/>
    <p:sldId id="381" r:id="rId6"/>
    <p:sldId id="378" r:id="rId7"/>
    <p:sldId id="382" r:id="rId8"/>
    <p:sldId id="406" r:id="rId9"/>
    <p:sldId id="417" r:id="rId10"/>
    <p:sldId id="383" r:id="rId11"/>
    <p:sldId id="386" r:id="rId12"/>
    <p:sldId id="387" r:id="rId13"/>
    <p:sldId id="388" r:id="rId14"/>
    <p:sldId id="390" r:id="rId15"/>
    <p:sldId id="418" r:id="rId16"/>
    <p:sldId id="395" r:id="rId17"/>
    <p:sldId id="415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7" autoAdjust="0"/>
  </p:normalViewPr>
  <p:slideViewPr>
    <p:cSldViewPr snapToGrid="0" snapToObjects="1">
      <p:cViewPr varScale="1">
        <p:scale>
          <a:sx n="44" d="100"/>
          <a:sy n="44" d="100"/>
        </p:scale>
        <p:origin x="48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730AC2-82E6-4CC9-90A3-AED4C5A4C05F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E800BA-4073-4EE8-9561-4A1ECB0B5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French philosopher, mathematician and political scientist. </a:t>
            </a:r>
          </a:p>
        </p:txBody>
      </p:sp>
    </p:spTree>
    <p:extLst>
      <p:ext uri="{BB962C8B-B14F-4D97-AF65-F5344CB8AC3E}">
        <p14:creationId xmlns:p14="http://schemas.microsoft.com/office/powerpoint/2010/main" val="13352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A591-61A9-480F-BA8E-E8BE1039D733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507F-25C4-4058-A109-E313A4BF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B842-0EEE-4956-9EEB-7D9E8996EA35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8033-AC72-4381-908C-15A70533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40EE-458D-426B-8336-03BF0658D9D2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6750-595B-4308-A558-370ABC7DB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7CF2-60C9-4BE4-9AEA-4824EAD69F68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0571-6F2C-4B77-B23F-6E663748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1A50-5551-4B92-9BD3-5D4455C12616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4FE9-4148-4E82-A464-DE535282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A8F3-3CD0-43B4-B267-810BF6CF3275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6430-5DBB-4CF2-8332-DCC1751D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55CA-4E9E-432B-8E2C-FF7A48ADD6A5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E9C5-DE7E-4FF0-9145-DD2D35F97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5F01-5908-47D1-9235-8ECC8C1286C5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5F24-A4B4-4DA8-A9E2-CDE9A896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9054-A624-411D-8640-0DCE0F86680F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22C9-63AB-4A1A-9675-E3096211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DE08-32F4-46AF-85BE-A37607AB2FEF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04A7-D44D-465D-B52B-30F7D979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AA0B-12F0-482E-B63C-2E72073F9D5E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E31D-64E6-4F19-BBC3-A522E377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91A0D-8B98-46B0-A03C-0DBD2EBDFBC4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73B37-0373-4EAD-9136-38F6A5CF5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8"/>
          <p:cNvSpPr txBox="1">
            <a:spLocks noChangeArrowheads="1"/>
          </p:cNvSpPr>
          <p:nvPr/>
        </p:nvSpPr>
        <p:spPr bwMode="auto">
          <a:xfrm>
            <a:off x="1762125" y="404813"/>
            <a:ext cx="5137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 b="1">
                <a:ea typeface="ＭＳ Ｐゴシック" pitchFamily="34" charset="-128"/>
              </a:rPr>
              <a:t>MAT199: Math Alive</a:t>
            </a:r>
          </a:p>
          <a:p>
            <a:pPr algn="ctr"/>
            <a:r>
              <a:rPr lang="en-GB" sz="3000" b="1">
                <a:ea typeface="ＭＳ Ｐゴシック" pitchFamily="34" charset="-128"/>
              </a:rPr>
              <a:t>Voting, Power, and Sharing</a:t>
            </a:r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3095625" y="1901825"/>
            <a:ext cx="2376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700">
                <a:ea typeface="ＭＳ Ｐゴシック" pitchFamily="34" charset="-128"/>
              </a:rPr>
              <a:t>Ian Griffiths 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569913" y="2859088"/>
            <a:ext cx="77597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700">
                <a:ea typeface="ＭＳ Ｐゴシック" pitchFamily="34" charset="-128"/>
              </a:rPr>
              <a:t>Mathematical Institute, University of Oxford,</a:t>
            </a:r>
          </a:p>
          <a:p>
            <a:pPr algn="ctr">
              <a:spcBef>
                <a:spcPct val="50000"/>
              </a:spcBef>
            </a:pPr>
            <a:r>
              <a:rPr lang="en-GB" sz="2700">
                <a:ea typeface="ＭＳ Ｐゴシック" pitchFamily="34" charset="-128"/>
              </a:rPr>
              <a:t>Department of Mathematics, Princeton University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7725" y="4635500"/>
            <a:ext cx="15478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 descr="small_black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4779963"/>
            <a:ext cx="1873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3" y="1131888"/>
            <a:ext cx="41370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68600" y="44450"/>
            <a:ext cx="3578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Holiday destinations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73250" y="4991100"/>
            <a:ext cx="101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Cornwall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9863" y="1131888"/>
            <a:ext cx="5402262" cy="4043362"/>
            <a:chOff x="169863" y="1131332"/>
            <a:chExt cx="5402262" cy="4043918"/>
          </a:xfrm>
        </p:grpSpPr>
        <p:pic>
          <p:nvPicPr>
            <p:cNvPr id="35846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863" y="1131332"/>
              <a:ext cx="4860471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030788" y="4751330"/>
              <a:ext cx="541337" cy="4239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3" y="1131888"/>
            <a:ext cx="41370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68600" y="44450"/>
            <a:ext cx="3578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Holiday destinations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7500" y="1817688"/>
            <a:ext cx="99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Scotland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863" y="2714625"/>
            <a:ext cx="6176962" cy="3903663"/>
            <a:chOff x="169863" y="2714625"/>
            <a:chExt cx="6176894" cy="3903653"/>
          </a:xfrm>
        </p:grpSpPr>
        <p:pic>
          <p:nvPicPr>
            <p:cNvPr id="36871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863" y="2960314"/>
              <a:ext cx="5517291" cy="365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686364" y="2714625"/>
              <a:ext cx="660393" cy="24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0" y="1039813"/>
            <a:ext cx="61055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3" y="1131888"/>
            <a:ext cx="41370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768600" y="44450"/>
            <a:ext cx="3578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Holiday destinations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1125" y="5499100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Jersey (the real one)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1338" y="1501775"/>
            <a:ext cx="5634037" cy="4181475"/>
            <a:chOff x="541859" y="1502482"/>
            <a:chExt cx="5633516" cy="4180768"/>
          </a:xfrm>
        </p:grpSpPr>
        <p:pic>
          <p:nvPicPr>
            <p:cNvPr id="3789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859" y="1502482"/>
              <a:ext cx="5032902" cy="335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5575355" y="4857890"/>
              <a:ext cx="600020" cy="825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198813" y="44450"/>
            <a:ext cx="271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Kenneth Arrow</a:t>
            </a: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pic>
        <p:nvPicPr>
          <p:cNvPr id="3891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1166813"/>
            <a:ext cx="2057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3794125" y="4260850"/>
            <a:ext cx="1379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Born in 1921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42900" y="44450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Table showing fraction of non-Condorcet winners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pic>
        <p:nvPicPr>
          <p:cNvPr id="39939" name="Picture 1" descr="Screen Shot 2013-04-08 at 13.01.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514475"/>
            <a:ext cx="81121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687638" y="44450"/>
            <a:ext cx="3738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Summary of lecture 2</a:t>
            </a:r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50825" y="611188"/>
            <a:ext cx="807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If there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isn’t a clear </a:t>
            </a:r>
            <a:r>
              <a:rPr lang="en-US" dirty="0">
                <a:latin typeface="Calibri" pitchFamily="34" charset="0"/>
              </a:rPr>
              <a:t>(Condorcet)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winner</a:t>
            </a:r>
            <a:r>
              <a:rPr lang="en-US" dirty="0">
                <a:latin typeface="Calibri" pitchFamily="34" charset="0"/>
              </a:rPr>
              <a:t> then the way in which you determine the winner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often leads to a different result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You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cannot produce a universal fair voting scheme </a:t>
            </a:r>
            <a:r>
              <a:rPr lang="en-US" dirty="0">
                <a:latin typeface="Calibri" pitchFamily="34" charset="0"/>
              </a:rPr>
              <a:t>(proof by Kenneth Arrow).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…but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provided there aren’t too many choices</a:t>
            </a:r>
            <a:r>
              <a:rPr lang="en-US" dirty="0">
                <a:latin typeface="Calibri" pitchFamily="34" charset="0"/>
              </a:rPr>
              <a:t>, it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is likely that you get a Condorcet winner</a:t>
            </a:r>
            <a:r>
              <a:rPr lang="en-US" dirty="0">
                <a:latin typeface="Calibri" pitchFamily="34" charset="0"/>
              </a:rPr>
              <a:t> anyway so there is no issue.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Today: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Fair Division</a:t>
            </a:r>
            <a:r>
              <a:rPr lang="en-US" dirty="0" smtClean="0">
                <a:latin typeface="Calibri" pitchFamily="34" charset="0"/>
              </a:rPr>
              <a:t>. How do we share things out fairly? </a:t>
            </a:r>
          </a:p>
        </p:txBody>
      </p:sp>
    </p:spTree>
    <p:extLst>
      <p:ext uri="{BB962C8B-B14F-4D97-AF65-F5344CB8AC3E}">
        <p14:creationId xmlns:p14="http://schemas.microsoft.com/office/powerpoint/2010/main" val="3002441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687638" y="44450"/>
            <a:ext cx="3738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Summary of lecture 2</a:t>
            </a:r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50825" y="611188"/>
            <a:ext cx="80756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If there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isn’t a clear </a:t>
            </a:r>
            <a:r>
              <a:rPr lang="en-US" dirty="0">
                <a:latin typeface="Calibri" pitchFamily="34" charset="0"/>
              </a:rPr>
              <a:t>(Condorcet)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winner</a:t>
            </a:r>
            <a:r>
              <a:rPr lang="en-US" dirty="0">
                <a:latin typeface="Calibri" pitchFamily="34" charset="0"/>
              </a:rPr>
              <a:t> then the way in which you determine the winner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often leads to a different result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You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cannot produce a universal fair voting scheme </a:t>
            </a:r>
            <a:r>
              <a:rPr lang="en-US" dirty="0">
                <a:latin typeface="Calibri" pitchFamily="34" charset="0"/>
              </a:rPr>
              <a:t>(proof by Kenneth Arrow).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…but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provided there aren’t too many choices</a:t>
            </a:r>
            <a:r>
              <a:rPr lang="en-US" dirty="0">
                <a:latin typeface="Calibri" pitchFamily="34" charset="0"/>
              </a:rPr>
              <a:t>, it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is likely that you get a Condorcet winner</a:t>
            </a:r>
            <a:r>
              <a:rPr lang="en-US" dirty="0">
                <a:latin typeface="Calibri" pitchFamily="34" charset="0"/>
              </a:rPr>
              <a:t> anyway so there is no issue.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Today: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Fair Division</a:t>
            </a:r>
            <a:r>
              <a:rPr lang="en-US" dirty="0" smtClean="0">
                <a:latin typeface="Calibri" pitchFamily="34" charset="0"/>
              </a:rPr>
              <a:t>. How do we share things out fairly?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Something to think about while we are waiting to begin – can you work out the relevance of this song?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Joy Division - Love Will Tear Us Apart. (High Definition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25" y="57277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687638" y="44450"/>
            <a:ext cx="3738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Summary of lecture 3</a:t>
            </a: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307975" y="1316038"/>
            <a:ext cx="80756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 cake may be shared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three ways </a:t>
            </a:r>
            <a:r>
              <a:rPr lang="en-US">
                <a:latin typeface="Calibri" pitchFamily="34" charset="0"/>
              </a:rPr>
              <a:t>in an envy-free way.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Generalization for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 four ways </a:t>
            </a:r>
            <a:r>
              <a:rPr lang="en-US">
                <a:latin typeface="Calibri" pitchFamily="34" charset="0"/>
              </a:rPr>
              <a:t>is harder (Brams and Taylor, 1992).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There is no clear way of generalizing this for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five or more people</a:t>
            </a:r>
            <a:r>
              <a:rPr lang="en-US">
                <a:latin typeface="Calibri" pitchFamily="34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We may divide up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several </a:t>
            </a:r>
            <a:r>
              <a:rPr lang="en-US">
                <a:latin typeface="Calibri" pitchFamily="34" charset="0"/>
              </a:rPr>
              <a:t>items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two ways </a:t>
            </a:r>
            <a:r>
              <a:rPr lang="en-US">
                <a:latin typeface="Calibri" pitchFamily="34" charset="0"/>
              </a:rPr>
              <a:t>in an envy-free way (e.g., a divorce settlement).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We can divide up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several items more than two ways </a:t>
            </a:r>
            <a:r>
              <a:rPr lang="en-US">
                <a:latin typeface="Calibri" pitchFamily="34" charset="0"/>
              </a:rPr>
              <a:t>in a fair but not envy-free way (e.g., dividing up an estate).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70250" y="44450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A dinner party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54013" y="806450"/>
            <a:ext cx="7977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To celebrate the start of the Math Alive lectures we decide to go out to dinner.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Because there are a lot of us, Winberie’s can only offer a set menu.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They give us a choice of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chicken</a:t>
            </a:r>
            <a:r>
              <a:rPr lang="en-GB">
                <a:latin typeface="Calibri" pitchFamily="34" charset="0"/>
              </a:rPr>
              <a:t> or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salmon</a:t>
            </a:r>
            <a:r>
              <a:rPr lang="en-GB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270250" y="44450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A dinner party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54013" y="806450"/>
            <a:ext cx="79771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To celebrate the start of the Math Alive lectures we decide to go out to dinner.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Because there are a lot of us, Winberie’s can only offer a set menu.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They give us a choice of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chicken</a:t>
            </a:r>
            <a:r>
              <a:rPr lang="en-GB">
                <a:latin typeface="Calibri" pitchFamily="34" charset="0"/>
              </a:rPr>
              <a:t> or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salmon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A quick poll shows that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more of us prefer salmon than chicken</a:t>
            </a:r>
            <a:r>
              <a:rPr lang="en-GB">
                <a:latin typeface="Calibri" pitchFamily="34" charset="0"/>
              </a:rPr>
              <a:t>.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So we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go with salmon</a:t>
            </a:r>
            <a:r>
              <a:rPr lang="en-GB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3270250" y="44450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A dinner party</a:t>
            </a: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54013" y="806450"/>
            <a:ext cx="79771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To celebrate the start of the Math Alive lectures we decide to go out to dinner.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Because there are a lot of us, Winberie’s can only offer a set menu.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They give us a choice of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chicken</a:t>
            </a:r>
            <a:r>
              <a:rPr lang="en-GB">
                <a:latin typeface="Calibri" pitchFamily="34" charset="0"/>
              </a:rPr>
              <a:t> or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salmon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A quick poll shows that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more of us prefer salmon than chicken</a:t>
            </a:r>
            <a:r>
              <a:rPr lang="en-GB">
                <a:latin typeface="Calibri" pitchFamily="34" charset="0"/>
              </a:rPr>
              <a:t>.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So we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go with salmon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When we call the restaurant they inform us that the salmon is off and it has been replaced with beef.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We do another quick poll and find that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more of us prefer the chicken than the beef</a:t>
            </a:r>
            <a:r>
              <a:rPr lang="en-GB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3270250" y="44450"/>
            <a:ext cx="257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A dinner party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54013" y="806450"/>
            <a:ext cx="79771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To celebrate the start of the Math Alive lectures we decide to go out to dinner.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Because there are a lot of us, Winberie’s can only offer a set menu.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They give us a choice of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chicken</a:t>
            </a:r>
            <a:r>
              <a:rPr lang="en-GB">
                <a:latin typeface="Calibri" pitchFamily="34" charset="0"/>
              </a:rPr>
              <a:t> or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salmon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A quick poll shows that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more of us prefer salmon than chicken</a:t>
            </a:r>
            <a:r>
              <a:rPr lang="en-GB">
                <a:latin typeface="Calibri" pitchFamily="34" charset="0"/>
              </a:rPr>
              <a:t>.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So we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go with salmon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When we call the restaurant they inform us that the salmon is off and it has been replaced with beef.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We do another quick poll and find that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more of us prefer the chicken than the beef</a:t>
            </a:r>
            <a:r>
              <a:rPr lang="en-GB">
                <a:latin typeface="Calibri" pitchFamily="34" charset="0"/>
              </a:rPr>
              <a:t>. 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We call back to confirm </a:t>
            </a:r>
            <a:r>
              <a:rPr lang="en-GB">
                <a:solidFill>
                  <a:srgbClr val="3366FF"/>
                </a:solidFill>
                <a:latin typeface="Calibri" pitchFamily="34" charset="0"/>
              </a:rPr>
              <a:t>we would like chicken </a:t>
            </a:r>
            <a:r>
              <a:rPr lang="en-GB">
                <a:latin typeface="Calibri" pitchFamily="34" charset="0"/>
              </a:rPr>
              <a:t>and Winberie’s inform us that the chicken is now off but the salmon is back on. </a:t>
            </a: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The choice is now salmon or beef.</a:t>
            </a:r>
          </a:p>
          <a:p>
            <a:pPr marL="174625" indent="-174625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marL="174625" indent="-174625">
              <a:buFontTx/>
              <a:buChar char="•"/>
            </a:pPr>
            <a:r>
              <a:rPr lang="en-GB">
                <a:latin typeface="Calibri" pitchFamily="34" charset="0"/>
              </a:rPr>
              <a:t>Do we need to do another poll to make sure the majority get the one they prefer?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944563" y="44450"/>
            <a:ext cx="722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Nicolas de Caritat – Marquis de Condorcet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0" y="1435100"/>
            <a:ext cx="2794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873500" y="5657850"/>
            <a:ext cx="133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1743 – 1794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706688" y="44450"/>
            <a:ext cx="370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Full English breakfast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73500" y="5657850"/>
            <a:ext cx="133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1743 – 1794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3-04-08 at 10.50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75" y="44450"/>
            <a:ext cx="55975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687638" y="44450"/>
            <a:ext cx="3738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  <a:ea typeface="ＭＳ Ｐゴシック" pitchFamily="34" charset="-128"/>
              </a:rPr>
              <a:t>Summary of lecture 1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100" b="1">
              <a:ea typeface="ＭＳ Ｐゴシック" pitchFamily="34" charset="-128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307975" y="1316038"/>
            <a:ext cx="807561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Paradoxes can arise when ranking preferences (our </a:t>
            </a:r>
            <a:r>
              <a:rPr lang="en-US" dirty="0" err="1">
                <a:latin typeface="Calibri" pitchFamily="34" charset="0"/>
              </a:rPr>
              <a:t>Winberie’s</a:t>
            </a:r>
            <a:r>
              <a:rPr lang="en-US" dirty="0">
                <a:latin typeface="Calibri" pitchFamily="34" charset="0"/>
              </a:rPr>
              <a:t> dinner experience).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A clear winner is called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Condorcet winner</a:t>
            </a:r>
            <a:r>
              <a:rPr lang="en-US" dirty="0">
                <a:latin typeface="Calibri" pitchFamily="34" charset="0"/>
              </a:rPr>
              <a:t>.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If there isn’t a clear winner there are </a:t>
            </a:r>
            <a:r>
              <a:rPr lang="en-US" dirty="0" smtClean="0">
                <a:latin typeface="Calibri" pitchFamily="34" charset="0"/>
              </a:rPr>
              <a:t>various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ways </a:t>
            </a:r>
            <a:r>
              <a:rPr lang="en-US" dirty="0">
                <a:latin typeface="Calibri" pitchFamily="34" charset="0"/>
              </a:rPr>
              <a:t>of selecting the winner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Plurality </a:t>
            </a:r>
            <a:r>
              <a:rPr lang="en-US" dirty="0">
                <a:latin typeface="Calibri" pitchFamily="34" charset="0"/>
              </a:rPr>
              <a:t>– the choice with the most first places wins.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Plurality with run-off </a:t>
            </a:r>
            <a:r>
              <a:rPr lang="en-US" dirty="0">
                <a:latin typeface="Calibri" pitchFamily="34" charset="0"/>
              </a:rPr>
              <a:t>– the two people with the most and second-most first places are pitted against one another in another election.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Sequential run-off (the Hare system) </a:t>
            </a:r>
            <a:r>
              <a:rPr lang="en-US" dirty="0">
                <a:latin typeface="Calibri" pitchFamily="34" charset="0"/>
              </a:rPr>
              <a:t>– eliminate the bottom candidate at each round.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rgbClr val="3366FF"/>
                </a:solidFill>
                <a:latin typeface="Calibri" pitchFamily="34" charset="0"/>
              </a:rPr>
              <a:t>Borda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 count </a:t>
            </a:r>
            <a:r>
              <a:rPr lang="en-US" dirty="0">
                <a:latin typeface="Calibri" pitchFamily="34" charset="0"/>
              </a:rPr>
              <a:t>– assign a score for top choice, second choice, and so on, and add up the total scores. The winner is the one with the highest score. </a:t>
            </a:r>
          </a:p>
        </p:txBody>
      </p:sp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403225" y="636588"/>
            <a:ext cx="322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Voting and social choice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289" y="1963712"/>
            <a:ext cx="1136463" cy="16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51225" y="4445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Office hours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9863" y="61118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4000" y="944563"/>
            <a:ext cx="83053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1825" indent="-1746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/>
              <a:t>We have lots of AIs to help you! 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 dirty="0"/>
          </a:p>
          <a:p>
            <a:pPr eaLnBrk="1" hangingPunct="1">
              <a:spcBef>
                <a:spcPct val="0"/>
              </a:spcBef>
            </a:pPr>
            <a:r>
              <a:rPr lang="en-GB" altLang="en-US" sz="1800" dirty="0"/>
              <a:t>They will offer office hours when you can come along to ask questions (Weeks 2-12 inclusive):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GB" altLang="en-US" sz="18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Monday 3:30–4:30. Fine Hall Room 219. Benno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Mirabelli</a:t>
            </a:r>
            <a:r>
              <a:rPr lang="en-US" altLang="en-US" sz="1800" dirty="0" smtClean="0">
                <a:solidFill>
                  <a:srgbClr val="0000CC"/>
                </a:solidFill>
              </a:rPr>
              <a:t>. </a:t>
            </a: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Tuesday 3–4. Fine Hall Room 219. Yuan Liu.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Wednesday 2–3. Fine Hall Room 209. Me </a:t>
            </a:r>
            <a:r>
              <a:rPr lang="en-US" altLang="en-US" sz="18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 </a:t>
            </a:r>
            <a:r>
              <a:rPr lang="en-US" altLang="en-US" sz="1800" dirty="0" smtClean="0">
                <a:solidFill>
                  <a:srgbClr val="0000CC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Wednesday 4–5. Fine Hall Third Floor Common Room. Miranda Moore.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Thursday 1–2.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Sherrard</a:t>
            </a:r>
            <a:r>
              <a:rPr lang="en-US" altLang="en-US" sz="1800" dirty="0" smtClean="0">
                <a:solidFill>
                  <a:srgbClr val="0000CC"/>
                </a:solidFill>
              </a:rPr>
              <a:t> Hall Room 005. Yuan Cao.  </a:t>
            </a:r>
            <a:endParaRPr lang="en-US" altLang="en-US" sz="18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8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 smtClean="0">
                <a:solidFill>
                  <a:srgbClr val="0000CC"/>
                </a:solidFill>
              </a:rPr>
              <a:t>Friday 11-12. Fine Hall Room 219.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Yuehaw</a:t>
            </a:r>
            <a:r>
              <a:rPr lang="en-US" altLang="en-US" sz="1800" dirty="0" smtClean="0">
                <a:solidFill>
                  <a:srgbClr val="0000CC"/>
                </a:solidFill>
              </a:rPr>
              <a:t> </a:t>
            </a:r>
            <a:r>
              <a:rPr lang="en-US" altLang="en-US" sz="1800" dirty="0" err="1" smtClean="0">
                <a:solidFill>
                  <a:srgbClr val="0000CC"/>
                </a:solidFill>
              </a:rPr>
              <a:t>Khoo</a:t>
            </a:r>
            <a:r>
              <a:rPr lang="en-US" altLang="en-US" sz="1800" dirty="0" smtClean="0">
                <a:solidFill>
                  <a:srgbClr val="0000CC"/>
                </a:solidFill>
              </a:rPr>
              <a:t>. 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31604</TotalTime>
  <Words>840</Words>
  <Application>Microsoft Office PowerPoint</Application>
  <PresentationFormat>On-screen Show (4:3)</PresentationFormat>
  <Paragraphs>119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Griffiths</dc:creator>
  <cp:lastModifiedBy>Ian Griffiths</cp:lastModifiedBy>
  <cp:revision>168</cp:revision>
  <dcterms:created xsi:type="dcterms:W3CDTF">2013-02-03T16:14:49Z</dcterms:created>
  <dcterms:modified xsi:type="dcterms:W3CDTF">2015-02-10T19:53:05Z</dcterms:modified>
</cp:coreProperties>
</file>