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0"/>
  </p:notesMasterIdLst>
  <p:sldIdLst>
    <p:sldId id="257" r:id="rId3"/>
    <p:sldId id="324" r:id="rId4"/>
    <p:sldId id="258" r:id="rId5"/>
    <p:sldId id="259" r:id="rId6"/>
    <p:sldId id="260" r:id="rId7"/>
    <p:sldId id="261" r:id="rId8"/>
    <p:sldId id="262" r:id="rId9"/>
    <p:sldId id="263" r:id="rId10"/>
    <p:sldId id="276" r:id="rId11"/>
    <p:sldId id="277" r:id="rId12"/>
    <p:sldId id="264" r:id="rId13"/>
    <p:sldId id="265" r:id="rId14"/>
    <p:sldId id="266" r:id="rId15"/>
    <p:sldId id="267" r:id="rId16"/>
    <p:sldId id="268" r:id="rId17"/>
    <p:sldId id="269" r:id="rId18"/>
    <p:sldId id="270" r:id="rId19"/>
    <p:sldId id="300" r:id="rId20"/>
    <p:sldId id="323" r:id="rId21"/>
    <p:sldId id="325" r:id="rId22"/>
    <p:sldId id="271" r:id="rId23"/>
    <p:sldId id="272" r:id="rId24"/>
    <p:sldId id="273" r:id="rId25"/>
    <p:sldId id="274" r:id="rId26"/>
    <p:sldId id="275" r:id="rId27"/>
    <p:sldId id="299" r:id="rId28"/>
    <p:sldId id="302" r:id="rId29"/>
    <p:sldId id="303" r:id="rId30"/>
    <p:sldId id="304" r:id="rId31"/>
    <p:sldId id="305" r:id="rId32"/>
    <p:sldId id="306" r:id="rId33"/>
    <p:sldId id="307" r:id="rId34"/>
    <p:sldId id="326" r:id="rId35"/>
    <p:sldId id="327" r:id="rId36"/>
    <p:sldId id="282" r:id="rId37"/>
    <p:sldId id="296" r:id="rId38"/>
    <p:sldId id="308" r:id="rId39"/>
    <p:sldId id="309" r:id="rId40"/>
    <p:sldId id="310" r:id="rId41"/>
    <p:sldId id="318" r:id="rId42"/>
    <p:sldId id="317" r:id="rId43"/>
    <p:sldId id="320" r:id="rId44"/>
    <p:sldId id="316" r:id="rId45"/>
    <p:sldId id="321" r:id="rId46"/>
    <p:sldId id="322" r:id="rId47"/>
    <p:sldId id="328" r:id="rId48"/>
    <p:sldId id="297"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87984" autoAdjust="0"/>
  </p:normalViewPr>
  <p:slideViewPr>
    <p:cSldViewPr snapToGrid="0" snapToObjects="1">
      <p:cViewPr varScale="1">
        <p:scale>
          <a:sx n="55" d="100"/>
          <a:sy n="55" d="100"/>
        </p:scale>
        <p:origin x="509"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525ACEA-C45B-4D4F-9C23-A4969694A1B8}" type="datetimeFigureOut">
              <a:rPr lang="en-US"/>
              <a:pPr>
                <a:defRPr/>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691C375-1568-4A19-8ECD-5FB7B79153A4}" type="slidenum">
              <a:rPr lang="en-US"/>
              <a:pPr>
                <a:defRPr/>
              </a:pPr>
              <a:t>‹#›</a:t>
            </a:fld>
            <a:endParaRPr lang="en-US"/>
          </a:p>
        </p:txBody>
      </p:sp>
    </p:spTree>
    <p:extLst>
      <p:ext uri="{BB962C8B-B14F-4D97-AF65-F5344CB8AC3E}">
        <p14:creationId xmlns:p14="http://schemas.microsoft.com/office/powerpoint/2010/main" val="2773228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Cryptography video</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B643B-4806-456D-AAC9-BF5F7C1DB3BA}" type="slidenum">
              <a:rPr lang="en-GB" smtClean="0">
                <a:latin typeface="Arial" charset="0"/>
                <a:ea typeface="ＭＳ Ｐゴシック" pitchFamily="34" charset="-128"/>
                <a:cs typeface="Arial" charset="0"/>
              </a:rPr>
              <a:pPr fontAlgn="base">
                <a:spcBef>
                  <a:spcPct val="0"/>
                </a:spcBef>
                <a:spcAft>
                  <a:spcPct val="0"/>
                </a:spcAft>
              </a:pPr>
              <a:t>11</a:t>
            </a:fld>
            <a:endParaRPr lang="en-GB"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93276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Bamboo cane experiment - scytale</a:t>
            </a:r>
          </a:p>
          <a:p>
            <a:pPr eaLnBrk="1" hangingPunct="1">
              <a:spcBef>
                <a:spcPct val="0"/>
              </a:spcBef>
            </a:pPr>
            <a:r>
              <a:rPr lang="en-GB" smtClean="0"/>
              <a:t>Tattoos on heads of slaves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F28662-9C6A-444C-BE55-E6279E0FEFDA}" type="slidenum">
              <a:rPr lang="en-GB" smtClean="0">
                <a:latin typeface="Arial" charset="0"/>
                <a:ea typeface="ＭＳ Ｐゴシック" pitchFamily="34" charset="-128"/>
                <a:cs typeface="Arial" charset="0"/>
              </a:rPr>
              <a:pPr fontAlgn="base">
                <a:spcBef>
                  <a:spcPct val="0"/>
                </a:spcBef>
                <a:spcAft>
                  <a:spcPct val="0"/>
                </a:spcAft>
              </a:pPr>
              <a:t>12</a:t>
            </a:fld>
            <a:endParaRPr lang="en-GB"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74667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1B2777-E05D-453C-8D4B-F7BFD95722E6}"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88442B-4CBC-45C3-BC20-638F1ACFEE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BC936-897C-43E8-A187-4D163A41541A}"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D95AC5-8663-45F4-9D42-A4A4A1EBD8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A4EF35-CECA-4C4F-BB21-0D487305D8DC}"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D43A07-464F-4FE9-94D0-1462EB1C68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2C6F5E-C2FB-46EA-B6E7-D21D9951BB28}"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24142-87A9-4375-A470-6D2BD9A9784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D592D4-2D90-4159-B546-D0646D916B21}"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A9FB08-B7E3-4C9C-91F7-0F5C197D11C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94ABFF-D492-4DFC-B7BB-5DE3D4DFF9F1}"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E4185-D67E-4EE7-82BD-20A072C6D99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FF755C-3205-40D4-9EC4-78CB9FF279BA}" type="datetimeFigureOut">
              <a:rPr lang="en-US"/>
              <a:pPr>
                <a:defRPr/>
              </a:pPr>
              <a:t>4/2/2015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CE0879-139E-430F-9E36-F1537C594F9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43A898-E782-4567-9E40-F137149C43C1}" type="datetimeFigureOut">
              <a:rPr lang="en-US"/>
              <a:pPr>
                <a:defRPr/>
              </a:pPr>
              <a:t>4/2/2015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2361BF-A407-44C8-95D6-0FD92D57406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63DF4B-6859-415F-B565-8FDE46D49A4E}" type="datetimeFigureOut">
              <a:rPr lang="en-US"/>
              <a:pPr>
                <a:defRPr/>
              </a:pPr>
              <a:t>4/2/2015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BD44BB-5ACD-4B1A-B9D7-55908249387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294C7A-1DD7-41DC-92B8-43F0571A042C}" type="datetimeFigureOut">
              <a:rPr lang="en-US"/>
              <a:pPr>
                <a:defRPr/>
              </a:pPr>
              <a:t>4/2/2015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455C66-7AC3-4AD0-A58C-5BF178ACAC1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0D4A99-0C78-4949-8AFB-3A3D61F6C3C1}" type="datetimeFigureOut">
              <a:rPr lang="en-US"/>
              <a:pPr>
                <a:defRPr/>
              </a:pPr>
              <a:t>4/2/2015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3EBD45-9116-4259-A875-2DB02F89D5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AB7235-6E62-45F9-9F71-1048BEAF62E9}"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E459FC-F2D3-402D-9F10-6FE437AF3EA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5E8BC9-5611-4A0C-9A6F-242F2700CEEA}" type="datetimeFigureOut">
              <a:rPr lang="en-US"/>
              <a:pPr>
                <a:defRPr/>
              </a:pPr>
              <a:t>4/2/2015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BA81A9-B10C-437B-A2E6-2C02C64E450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5EA791-387E-4C31-A018-C071D5D4F46D}"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8835BE-7F03-4727-9ED8-CCB39541D67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A6E8B4-A2F1-4B6C-A3FB-D17E0BE93E4D}"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6F0640-DA13-4602-938B-A9D5BEBBA8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AC569F-6642-4B99-974F-B44FCE0AD128}" type="datetimeFigureOut">
              <a:rPr lang="en-US"/>
              <a:pPr>
                <a:defRPr/>
              </a:pPr>
              <a:t>4/2/2015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54BEDA-42C6-4F5B-BBDA-707AD27DEB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C0F573-1612-4DCB-B44F-FBBCE7224EA0}" type="datetimeFigureOut">
              <a:rPr lang="en-US"/>
              <a:pPr>
                <a:defRPr/>
              </a:pPr>
              <a:t>4/2/2015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1C7D9B-B18A-4997-BB6A-1B668D384F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9444E5-ACB8-4768-9CCF-49603F8C18B3}" type="datetimeFigureOut">
              <a:rPr lang="en-US"/>
              <a:pPr>
                <a:defRPr/>
              </a:pPr>
              <a:t>4/2/2015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A7772B-E73A-4A68-9195-2A813BA356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CA8052-395E-4AF7-B961-5528D960F096}" type="datetimeFigureOut">
              <a:rPr lang="en-US"/>
              <a:pPr>
                <a:defRPr/>
              </a:pPr>
              <a:t>4/2/2015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E380FC-EEB8-4DB9-977A-78082371DE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CE04B3-B3CF-4E0D-B79B-4D4005DEE908}" type="datetimeFigureOut">
              <a:rPr lang="en-US"/>
              <a:pPr>
                <a:defRPr/>
              </a:pPr>
              <a:t>4/2/2015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14BCC-FFF7-4245-A295-82FB6973A3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9B9C75-4585-4FE9-AA0B-5CF27FF70063}" type="datetimeFigureOut">
              <a:rPr lang="en-US"/>
              <a:pPr>
                <a:defRPr/>
              </a:pPr>
              <a:t>4/2/2015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7927E5-084C-478F-ACC2-2934768F88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FED38-0112-40DA-838A-2864CD4A3AFC}" type="datetimeFigureOut">
              <a:rPr lang="en-US"/>
              <a:pPr>
                <a:defRPr/>
              </a:pPr>
              <a:t>4/2/2015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D6A81E-B06B-4677-B4D3-F4B1539C62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594B57-ED97-4CF7-94CE-45E5DFD714E5}" type="datetimeFigureOut">
              <a:rPr lang="en-US"/>
              <a:pPr>
                <a:defRPr/>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BF7E66D-112C-497C-B431-0AFBBCD5E4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8EAFA8-5FB8-40EE-8BFE-80FC900FEF1A}" type="datetimeFigureOut">
              <a:rPr lang="en-US"/>
              <a:pPr>
                <a:defRPr/>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E042B8-6B0D-4B4E-8E7B-2F9CCAA7CF6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maths.ox.ac.uk/new-building/images"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maths.ox.ac.uk/new-building/images"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pload.wikimedia.org/wikipedia/commons/3/3c/Newark_cherry_bloss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 y="-3810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1432560" y="5204768"/>
            <a:ext cx="11582400" cy="738664"/>
          </a:xfrm>
          <a:prstGeom prst="rect">
            <a:avLst/>
          </a:prstGeom>
          <a:noFill/>
          <a:ln w="9525">
            <a:noFill/>
            <a:miter lim="800000"/>
            <a:headEnd/>
            <a:tailEnd/>
          </a:ln>
        </p:spPr>
        <p:txBody>
          <a:bodyPr wrap="square">
            <a:spAutoFit/>
          </a:bodyPr>
          <a:lstStyle/>
          <a:p>
            <a:pPr algn="ctr">
              <a:spcBef>
                <a:spcPct val="50000"/>
              </a:spcBef>
            </a:pPr>
            <a:r>
              <a:rPr lang="en-GB" sz="4200" dirty="0" smtClean="0">
                <a:solidFill>
                  <a:schemeClr val="bg1"/>
                </a:solidFill>
                <a:latin typeface="+mj-lt"/>
                <a:ea typeface="ＭＳ Ｐゴシック" pitchFamily="34" charset="-128"/>
              </a:rPr>
              <a:t>Welcome back! </a:t>
            </a:r>
          </a:p>
        </p:txBody>
      </p:sp>
      <p:sp>
        <p:nvSpPr>
          <p:cNvPr id="2" name="Rectangle 1"/>
          <p:cNvSpPr/>
          <p:nvPr/>
        </p:nvSpPr>
        <p:spPr>
          <a:xfrm>
            <a:off x="744717" y="6020788"/>
            <a:ext cx="7441204" cy="738664"/>
          </a:xfrm>
          <a:prstGeom prst="rect">
            <a:avLst/>
          </a:prstGeom>
        </p:spPr>
        <p:txBody>
          <a:bodyPr wrap="none">
            <a:spAutoFit/>
          </a:bodyPr>
          <a:lstStyle/>
          <a:p>
            <a:pPr algn="ctr">
              <a:spcBef>
                <a:spcPct val="50000"/>
              </a:spcBef>
            </a:pPr>
            <a:r>
              <a:rPr lang="en-GB" sz="4200" dirty="0">
                <a:solidFill>
                  <a:schemeClr val="bg1"/>
                </a:solidFill>
                <a:latin typeface="+mj-lt"/>
                <a:ea typeface="ＭＳ Ｐゴシック" pitchFamily="34" charset="-128"/>
              </a:rPr>
              <a:t>It’s spring…or supposed to be </a:t>
            </a:r>
            <a:r>
              <a:rPr lang="en-GB" sz="4200" dirty="0">
                <a:solidFill>
                  <a:schemeClr val="bg1"/>
                </a:solidFill>
                <a:latin typeface="+mj-lt"/>
                <a:ea typeface="ＭＳ Ｐゴシック" pitchFamily="34" charset="-128"/>
                <a:sym typeface="Wingdings" panose="05000000000000000000" pitchFamily="2" charset="2"/>
              </a:rPr>
              <a:t> </a:t>
            </a:r>
            <a:r>
              <a:rPr lang="en-GB" sz="4200" dirty="0">
                <a:solidFill>
                  <a:schemeClr val="bg1"/>
                </a:solidFill>
                <a:latin typeface="+mj-lt"/>
                <a:ea typeface="ＭＳ Ｐゴシック" pitchFamily="34" charset="-128"/>
              </a:rPr>
              <a:t>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1593850" y="44450"/>
            <a:ext cx="5927725" cy="1077913"/>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a:t>
            </a:r>
          </a:p>
          <a:p>
            <a:pPr algn="ctr"/>
            <a:r>
              <a:rPr lang="en-GB" sz="3200">
                <a:latin typeface="Calibri" pitchFamily="34" charset="0"/>
                <a:ea typeface="ＭＳ Ｐゴシック" pitchFamily="34" charset="-128"/>
              </a:rPr>
              <a:t>What is it and why do we need it?</a:t>
            </a:r>
          </a:p>
        </p:txBody>
      </p:sp>
      <p:sp>
        <p:nvSpPr>
          <p:cNvPr id="34818" name="Text Box 3"/>
          <p:cNvSpPr txBox="1">
            <a:spLocks noChangeArrowheads="1"/>
          </p:cNvSpPr>
          <p:nvPr/>
        </p:nvSpPr>
        <p:spPr bwMode="auto">
          <a:xfrm>
            <a:off x="206375" y="1544638"/>
            <a:ext cx="8586788" cy="3138487"/>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However, the ability for external parties to access this important information is just as desirable (if not more so), e.g.,</a:t>
            </a:r>
          </a:p>
          <a:p>
            <a:pPr marL="180975" indent="-180975">
              <a:buFontTx/>
              <a:buChar char="•"/>
            </a:pPr>
            <a:endParaRPr lang="en-GB">
              <a:ea typeface="ＭＳ Ｐゴシック" pitchFamily="34" charset="-128"/>
            </a:endParaRPr>
          </a:p>
          <a:p>
            <a:pPr lvl="1">
              <a:buFontTx/>
              <a:buChar char="•"/>
            </a:pPr>
            <a:r>
              <a:rPr lang="en-GB">
                <a:ea typeface="ＭＳ Ｐゴシック" pitchFamily="34" charset="-128"/>
              </a:rPr>
              <a:t> obtaining credit card details </a:t>
            </a:r>
          </a:p>
          <a:p>
            <a:pPr lvl="1">
              <a:buFontTx/>
              <a:buChar char="•"/>
            </a:pPr>
            <a:endParaRPr lang="en-GB">
              <a:ea typeface="ＭＳ Ｐゴシック" pitchFamily="34" charset="-128"/>
            </a:endParaRPr>
          </a:p>
          <a:p>
            <a:pPr lvl="1">
              <a:buFontTx/>
              <a:buChar char="•"/>
            </a:pPr>
            <a:r>
              <a:rPr lang="en-GB">
                <a:ea typeface="ＭＳ Ｐゴシック" pitchFamily="34" charset="-128"/>
              </a:rPr>
              <a:t> intercepting private messages</a:t>
            </a:r>
          </a:p>
          <a:p>
            <a:pPr lvl="1">
              <a:buFontTx/>
              <a:buChar char="•"/>
            </a:pPr>
            <a:endParaRPr lang="en-GB">
              <a:ea typeface="ＭＳ Ｐゴシック" pitchFamily="34" charset="-128"/>
            </a:endParaRPr>
          </a:p>
          <a:p>
            <a:pPr lvl="1">
              <a:buFontTx/>
              <a:buChar char="•"/>
            </a:pPr>
            <a:r>
              <a:rPr lang="en-GB">
                <a:ea typeface="ＭＳ Ｐゴシック" pitchFamily="34" charset="-128"/>
              </a:rPr>
              <a:t> having an advantage over enemies in war</a:t>
            </a:r>
          </a:p>
          <a:p>
            <a:pPr lvl="1">
              <a:buFontTx/>
              <a:buChar char="•"/>
            </a:pPr>
            <a:endParaRPr lang="en-GB">
              <a:ea typeface="ＭＳ Ｐゴシック" pitchFamily="34" charset="-128"/>
            </a:endParaRPr>
          </a:p>
          <a:p>
            <a:pPr lvl="1">
              <a:buFontTx/>
              <a:buChar char="•"/>
            </a:pPr>
            <a:r>
              <a:rPr lang="en-GB">
                <a:ea typeface="ＭＳ Ｐゴシック" pitchFamily="34" charset="-128"/>
              </a:rPr>
              <a:t> accessing TV stations without subscribing </a:t>
            </a:r>
          </a:p>
          <a:p>
            <a:pPr lvl="1"/>
            <a:endParaRPr lang="en-GB">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603250" y="44450"/>
            <a:ext cx="7908925"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How can information be transmitted securely?</a:t>
            </a:r>
          </a:p>
        </p:txBody>
      </p:sp>
      <p:pic>
        <p:nvPicPr>
          <p:cNvPr id="35842" name="Picture 1"/>
          <p:cNvPicPr>
            <a:picLocks noChangeAspect="1"/>
          </p:cNvPicPr>
          <p:nvPr/>
        </p:nvPicPr>
        <p:blipFill>
          <a:blip r:embed="rId3"/>
          <a:srcRect/>
          <a:stretch>
            <a:fillRect/>
          </a:stretch>
        </p:blipFill>
        <p:spPr bwMode="auto">
          <a:xfrm>
            <a:off x="2559050" y="2143125"/>
            <a:ext cx="3810000" cy="2733675"/>
          </a:xfrm>
          <a:prstGeom prst="rect">
            <a:avLst/>
          </a:prstGeom>
          <a:noFill/>
          <a:ln w="9525">
            <a:noFill/>
            <a:miter lim="800000"/>
            <a:headEnd/>
            <a:tailEnd/>
          </a:ln>
        </p:spPr>
      </p:pic>
      <p:sp>
        <p:nvSpPr>
          <p:cNvPr id="35843" name="Rectangle 6"/>
          <p:cNvSpPr>
            <a:spLocks noChangeArrowheads="1"/>
          </p:cNvSpPr>
          <p:nvPr/>
        </p:nvSpPr>
        <p:spPr bwMode="auto">
          <a:xfrm>
            <a:off x="254000" y="1033463"/>
            <a:ext cx="7958138" cy="923925"/>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 How can we transfer some information from one place to another without an intermediate observer being able to read the information?</a:t>
            </a:r>
          </a:p>
          <a:p>
            <a:pPr marL="174625" indent="-174625">
              <a:buFontTx/>
              <a:buChar char="•"/>
            </a:pPr>
            <a:endParaRPr lang="en-GB">
              <a:latin typeface="Calibri"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p:cNvPicPr>
            <a:picLocks noChangeAspect="1"/>
          </p:cNvPicPr>
          <p:nvPr/>
        </p:nvPicPr>
        <p:blipFill>
          <a:blip r:embed="rId3"/>
          <a:srcRect/>
          <a:stretch>
            <a:fillRect/>
          </a:stretch>
        </p:blipFill>
        <p:spPr bwMode="auto">
          <a:xfrm>
            <a:off x="2314575" y="2235200"/>
            <a:ext cx="4775200" cy="3198813"/>
          </a:xfrm>
          <a:prstGeom prst="rect">
            <a:avLst/>
          </a:prstGeom>
          <a:noFill/>
          <a:ln w="9525">
            <a:noFill/>
            <a:miter lim="800000"/>
            <a:headEnd/>
            <a:tailEnd/>
          </a:ln>
        </p:spPr>
      </p:pic>
      <p:sp>
        <p:nvSpPr>
          <p:cNvPr id="37890" name="Text Box 2"/>
          <p:cNvSpPr txBox="1">
            <a:spLocks noChangeArrowheads="1"/>
          </p:cNvSpPr>
          <p:nvPr/>
        </p:nvSpPr>
        <p:spPr bwMode="auto">
          <a:xfrm>
            <a:off x="2449513" y="44450"/>
            <a:ext cx="42164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Simple coding strategies</a:t>
            </a:r>
          </a:p>
        </p:txBody>
      </p:sp>
      <p:sp>
        <p:nvSpPr>
          <p:cNvPr id="37891" name="Text Box 3"/>
          <p:cNvSpPr txBox="1">
            <a:spLocks noChangeArrowheads="1"/>
          </p:cNvSpPr>
          <p:nvPr/>
        </p:nvSpPr>
        <p:spPr bwMode="auto">
          <a:xfrm>
            <a:off x="207963" y="941388"/>
            <a:ext cx="8586787" cy="1476375"/>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An ancient way of encrypting a message used by the Chinese was to wrap paper around a cane with a particular size and write the message. When the paper is unwrapped from the cane the message is encrypted and can only be understood when wrapped around a cane with the same diameter.  </a:t>
            </a:r>
          </a:p>
          <a:p>
            <a:pPr marL="180975" indent="-180975"/>
            <a:endParaRPr lang="en-GB">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2449513" y="44450"/>
            <a:ext cx="42164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Simple coding strategies</a:t>
            </a:r>
          </a:p>
        </p:txBody>
      </p:sp>
      <p:sp>
        <p:nvSpPr>
          <p:cNvPr id="39938"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39939" name="Text Box 2"/>
          <p:cNvSpPr txBox="1">
            <a:spLocks noChangeArrowheads="1"/>
          </p:cNvSpPr>
          <p:nvPr/>
        </p:nvSpPr>
        <p:spPr bwMode="auto">
          <a:xfrm>
            <a:off x="120650" y="557213"/>
            <a:ext cx="6608763" cy="477837"/>
          </a:xfrm>
          <a:prstGeom prst="rect">
            <a:avLst/>
          </a:prstGeom>
          <a:noFill/>
          <a:ln w="9525">
            <a:noFill/>
            <a:miter lim="800000"/>
            <a:headEnd/>
            <a:tailEnd/>
          </a:ln>
        </p:spPr>
        <p:txBody>
          <a:bodyPr wrap="none">
            <a:spAutoFit/>
          </a:bodyPr>
          <a:lstStyle/>
          <a:p>
            <a:pPr algn="ctr"/>
            <a:r>
              <a:rPr lang="en-GB" sz="2500" b="1">
                <a:latin typeface="Calibri" pitchFamily="34" charset="0"/>
                <a:ea typeface="ＭＳ Ｐゴシック" pitchFamily="34" charset="-128"/>
              </a:rPr>
              <a:t>Transliteration schemes and substitution ciphers</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2449513" y="44450"/>
            <a:ext cx="42164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Simple coding strategies</a:t>
            </a:r>
          </a:p>
        </p:txBody>
      </p:sp>
      <p:sp>
        <p:nvSpPr>
          <p:cNvPr id="40962"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40963" name="Rectangle 6"/>
          <p:cNvSpPr>
            <a:spLocks noChangeArrowheads="1"/>
          </p:cNvSpPr>
          <p:nvPr/>
        </p:nvSpPr>
        <p:spPr bwMode="auto">
          <a:xfrm>
            <a:off x="254000" y="1033463"/>
            <a:ext cx="7958138" cy="923925"/>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 Another simple way of coding a message is to replace each letter with another random one: </a:t>
            </a:r>
          </a:p>
          <a:p>
            <a:pPr marL="174625" indent="-174625">
              <a:buFontTx/>
              <a:buChar char="•"/>
            </a:pPr>
            <a:endParaRPr lang="en-GB">
              <a:latin typeface="Calibri" pitchFamily="34" charset="0"/>
            </a:endParaRPr>
          </a:p>
        </p:txBody>
      </p:sp>
      <p:sp>
        <p:nvSpPr>
          <p:cNvPr id="40964" name="Text Box 2"/>
          <p:cNvSpPr txBox="1">
            <a:spLocks noChangeArrowheads="1"/>
          </p:cNvSpPr>
          <p:nvPr/>
        </p:nvSpPr>
        <p:spPr bwMode="auto">
          <a:xfrm>
            <a:off x="120650" y="557213"/>
            <a:ext cx="6608763" cy="477837"/>
          </a:xfrm>
          <a:prstGeom prst="rect">
            <a:avLst/>
          </a:prstGeom>
          <a:noFill/>
          <a:ln w="9525">
            <a:noFill/>
            <a:miter lim="800000"/>
            <a:headEnd/>
            <a:tailEnd/>
          </a:ln>
        </p:spPr>
        <p:txBody>
          <a:bodyPr wrap="none">
            <a:spAutoFit/>
          </a:bodyPr>
          <a:lstStyle/>
          <a:p>
            <a:pPr algn="ctr"/>
            <a:r>
              <a:rPr lang="en-GB" sz="2500" b="1">
                <a:latin typeface="Calibri" pitchFamily="34" charset="0"/>
                <a:ea typeface="ＭＳ Ｐゴシック" pitchFamily="34" charset="-128"/>
              </a:rPr>
              <a:t>Transliteration schemes and substitution ciphers</a:t>
            </a:r>
          </a:p>
        </p:txBody>
      </p:sp>
      <p:pic>
        <p:nvPicPr>
          <p:cNvPr id="40965" name="Picture 1"/>
          <p:cNvPicPr>
            <a:picLocks noChangeAspect="1"/>
          </p:cNvPicPr>
          <p:nvPr/>
        </p:nvPicPr>
        <p:blipFill>
          <a:blip r:embed="rId2"/>
          <a:srcRect/>
          <a:stretch>
            <a:fillRect/>
          </a:stretch>
        </p:blipFill>
        <p:spPr bwMode="auto">
          <a:xfrm>
            <a:off x="587375" y="1957388"/>
            <a:ext cx="7777163" cy="863600"/>
          </a:xfrm>
          <a:prstGeom prst="rect">
            <a:avLst/>
          </a:prstGeom>
          <a:noFill/>
          <a:ln w="9525">
            <a:noFill/>
            <a:miter lim="800000"/>
            <a:headEnd/>
            <a:tailEnd/>
          </a:ln>
        </p:spPr>
      </p:pic>
      <p:sp>
        <p:nvSpPr>
          <p:cNvPr id="40966" name="Rectangle 6"/>
          <p:cNvSpPr>
            <a:spLocks noChangeArrowheads="1"/>
          </p:cNvSpPr>
          <p:nvPr/>
        </p:nvSpPr>
        <p:spPr bwMode="auto">
          <a:xfrm>
            <a:off x="252413" y="3122613"/>
            <a:ext cx="7958137" cy="647700"/>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 To decode the message we just work in the opposite direction.</a:t>
            </a:r>
          </a:p>
          <a:p>
            <a:pPr marL="174625" indent="-174625">
              <a:buFontTx/>
              <a:buChar char="•"/>
            </a:pPr>
            <a:endParaRPr lang="en-GB">
              <a:latin typeface="Calibri"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2449513" y="44450"/>
            <a:ext cx="42164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Simple coding strategies</a:t>
            </a:r>
          </a:p>
        </p:txBody>
      </p:sp>
      <p:sp>
        <p:nvSpPr>
          <p:cNvPr id="41986"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41987" name="Rectangle 6"/>
          <p:cNvSpPr>
            <a:spLocks noChangeArrowheads="1"/>
          </p:cNvSpPr>
          <p:nvPr/>
        </p:nvSpPr>
        <p:spPr bwMode="auto">
          <a:xfrm>
            <a:off x="254000" y="1033463"/>
            <a:ext cx="7958138" cy="646112"/>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You can use simple transliterations that involve just a </a:t>
            </a:r>
            <a:r>
              <a:rPr lang="en-GB" i="1">
                <a:latin typeface="Calibri" pitchFamily="34" charset="0"/>
              </a:rPr>
              <a:t>shift</a:t>
            </a:r>
            <a:r>
              <a:rPr lang="en-GB">
                <a:latin typeface="Calibri" pitchFamily="34" charset="0"/>
              </a:rPr>
              <a:t> in the alphabet:</a:t>
            </a:r>
          </a:p>
          <a:p>
            <a:pPr marL="174625" indent="-174625">
              <a:buFontTx/>
              <a:buChar char="•"/>
            </a:pPr>
            <a:endParaRPr lang="en-GB">
              <a:latin typeface="Calibri" pitchFamily="34" charset="0"/>
            </a:endParaRPr>
          </a:p>
        </p:txBody>
      </p:sp>
      <p:sp>
        <p:nvSpPr>
          <p:cNvPr id="41988" name="Text Box 2"/>
          <p:cNvSpPr txBox="1">
            <a:spLocks noChangeArrowheads="1"/>
          </p:cNvSpPr>
          <p:nvPr/>
        </p:nvSpPr>
        <p:spPr bwMode="auto">
          <a:xfrm>
            <a:off x="120650" y="557213"/>
            <a:ext cx="6608763" cy="477837"/>
          </a:xfrm>
          <a:prstGeom prst="rect">
            <a:avLst/>
          </a:prstGeom>
          <a:noFill/>
          <a:ln w="9525">
            <a:noFill/>
            <a:miter lim="800000"/>
            <a:headEnd/>
            <a:tailEnd/>
          </a:ln>
        </p:spPr>
        <p:txBody>
          <a:bodyPr wrap="none">
            <a:spAutoFit/>
          </a:bodyPr>
          <a:lstStyle/>
          <a:p>
            <a:pPr algn="ctr"/>
            <a:r>
              <a:rPr lang="en-GB" sz="2500" b="1">
                <a:latin typeface="Calibri" pitchFamily="34" charset="0"/>
                <a:ea typeface="ＭＳ Ｐゴシック" pitchFamily="34" charset="-128"/>
              </a:rPr>
              <a:t>Transliteration schemes and substitution ciphers</a:t>
            </a:r>
          </a:p>
        </p:txBody>
      </p:sp>
      <p:pic>
        <p:nvPicPr>
          <p:cNvPr id="41989" name="Picture 2"/>
          <p:cNvPicPr>
            <a:picLocks noChangeAspect="1"/>
          </p:cNvPicPr>
          <p:nvPr/>
        </p:nvPicPr>
        <p:blipFill>
          <a:blip r:embed="rId2"/>
          <a:srcRect/>
          <a:stretch>
            <a:fillRect/>
          </a:stretch>
        </p:blipFill>
        <p:spPr bwMode="auto">
          <a:xfrm>
            <a:off x="169863" y="1558925"/>
            <a:ext cx="8421687" cy="966788"/>
          </a:xfrm>
          <a:prstGeom prst="rect">
            <a:avLst/>
          </a:prstGeom>
          <a:noFill/>
          <a:ln w="9525">
            <a:noFill/>
            <a:miter lim="800000"/>
            <a:headEnd/>
            <a:tailEnd/>
          </a:ln>
        </p:spPr>
      </p:pic>
      <p:sp>
        <p:nvSpPr>
          <p:cNvPr id="41990" name="Rectangle 6"/>
          <p:cNvSpPr>
            <a:spLocks noChangeArrowheads="1"/>
          </p:cNvSpPr>
          <p:nvPr/>
        </p:nvSpPr>
        <p:spPr bwMode="auto">
          <a:xfrm>
            <a:off x="247650" y="2624138"/>
            <a:ext cx="7958138" cy="369887"/>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These are called </a:t>
            </a:r>
            <a:r>
              <a:rPr lang="en-GB">
                <a:solidFill>
                  <a:srgbClr val="FF0000"/>
                </a:solidFill>
                <a:latin typeface="Calibri" pitchFamily="34" charset="0"/>
              </a:rPr>
              <a:t>Caesar codes</a:t>
            </a:r>
            <a:r>
              <a:rPr lang="en-GB">
                <a:latin typeface="Calibri" pitchFamily="34" charset="0"/>
              </a:rPr>
              <a:t>.</a:t>
            </a:r>
            <a:endParaRPr lang="en-GB">
              <a:solidFill>
                <a:srgbClr val="FF00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2449513" y="44450"/>
            <a:ext cx="42164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Simple coding strategies</a:t>
            </a:r>
          </a:p>
        </p:txBody>
      </p:sp>
      <p:sp>
        <p:nvSpPr>
          <p:cNvPr id="43010"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43011" name="Rectangle 6"/>
          <p:cNvSpPr>
            <a:spLocks noChangeArrowheads="1"/>
          </p:cNvSpPr>
          <p:nvPr/>
        </p:nvSpPr>
        <p:spPr bwMode="auto">
          <a:xfrm>
            <a:off x="254000" y="1033463"/>
            <a:ext cx="7958138" cy="646112"/>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You can use simple transliterations that involve just a </a:t>
            </a:r>
            <a:r>
              <a:rPr lang="en-GB" i="1">
                <a:latin typeface="Calibri" pitchFamily="34" charset="0"/>
              </a:rPr>
              <a:t>shift</a:t>
            </a:r>
            <a:r>
              <a:rPr lang="en-GB">
                <a:latin typeface="Calibri" pitchFamily="34" charset="0"/>
              </a:rPr>
              <a:t> in the alphabet:</a:t>
            </a:r>
          </a:p>
          <a:p>
            <a:pPr marL="174625" indent="-174625">
              <a:buFontTx/>
              <a:buChar char="•"/>
            </a:pPr>
            <a:endParaRPr lang="en-GB">
              <a:latin typeface="Calibri" pitchFamily="34" charset="0"/>
            </a:endParaRPr>
          </a:p>
        </p:txBody>
      </p:sp>
      <p:sp>
        <p:nvSpPr>
          <p:cNvPr id="43012" name="Text Box 2"/>
          <p:cNvSpPr txBox="1">
            <a:spLocks noChangeArrowheads="1"/>
          </p:cNvSpPr>
          <p:nvPr/>
        </p:nvSpPr>
        <p:spPr bwMode="auto">
          <a:xfrm>
            <a:off x="120650" y="557213"/>
            <a:ext cx="6608763" cy="477837"/>
          </a:xfrm>
          <a:prstGeom prst="rect">
            <a:avLst/>
          </a:prstGeom>
          <a:noFill/>
          <a:ln w="9525">
            <a:noFill/>
            <a:miter lim="800000"/>
            <a:headEnd/>
            <a:tailEnd/>
          </a:ln>
        </p:spPr>
        <p:txBody>
          <a:bodyPr wrap="none">
            <a:spAutoFit/>
          </a:bodyPr>
          <a:lstStyle/>
          <a:p>
            <a:pPr algn="ctr"/>
            <a:r>
              <a:rPr lang="en-GB" sz="2500" b="1">
                <a:latin typeface="Calibri" pitchFamily="34" charset="0"/>
                <a:ea typeface="ＭＳ Ｐゴシック" pitchFamily="34" charset="-128"/>
              </a:rPr>
              <a:t>Transliteration schemes and substitution ciphers</a:t>
            </a:r>
          </a:p>
        </p:txBody>
      </p:sp>
      <p:pic>
        <p:nvPicPr>
          <p:cNvPr id="43013" name="Picture 2"/>
          <p:cNvPicPr>
            <a:picLocks noChangeAspect="1"/>
          </p:cNvPicPr>
          <p:nvPr/>
        </p:nvPicPr>
        <p:blipFill>
          <a:blip r:embed="rId2"/>
          <a:srcRect/>
          <a:stretch>
            <a:fillRect/>
          </a:stretch>
        </p:blipFill>
        <p:spPr bwMode="auto">
          <a:xfrm>
            <a:off x="169863" y="1558925"/>
            <a:ext cx="8421687" cy="966788"/>
          </a:xfrm>
          <a:prstGeom prst="rect">
            <a:avLst/>
          </a:prstGeom>
          <a:noFill/>
          <a:ln w="9525">
            <a:noFill/>
            <a:miter lim="800000"/>
            <a:headEnd/>
            <a:tailEnd/>
          </a:ln>
        </p:spPr>
      </p:pic>
      <p:pic>
        <p:nvPicPr>
          <p:cNvPr id="43014" name="Picture 3"/>
          <p:cNvPicPr>
            <a:picLocks noChangeAspect="1"/>
          </p:cNvPicPr>
          <p:nvPr/>
        </p:nvPicPr>
        <p:blipFill>
          <a:blip r:embed="rId3"/>
          <a:srcRect/>
          <a:stretch>
            <a:fillRect/>
          </a:stretch>
        </p:blipFill>
        <p:spPr bwMode="auto">
          <a:xfrm>
            <a:off x="455613" y="3998913"/>
            <a:ext cx="8059737" cy="863600"/>
          </a:xfrm>
          <a:prstGeom prst="rect">
            <a:avLst/>
          </a:prstGeom>
          <a:noFill/>
          <a:ln w="9525">
            <a:noFill/>
            <a:miter lim="800000"/>
            <a:headEnd/>
            <a:tailEnd/>
          </a:ln>
        </p:spPr>
      </p:pic>
      <p:sp>
        <p:nvSpPr>
          <p:cNvPr id="43015" name="Rectangle 6"/>
          <p:cNvSpPr>
            <a:spLocks noChangeArrowheads="1"/>
          </p:cNvSpPr>
          <p:nvPr/>
        </p:nvSpPr>
        <p:spPr bwMode="auto">
          <a:xfrm>
            <a:off x="252413" y="3214688"/>
            <a:ext cx="7958137" cy="646112"/>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Or you can make a shift </a:t>
            </a:r>
            <a:r>
              <a:rPr lang="en-GB" i="1">
                <a:latin typeface="Calibri" pitchFamily="34" charset="0"/>
              </a:rPr>
              <a:t>and reflect</a:t>
            </a:r>
            <a:r>
              <a:rPr lang="en-GB">
                <a:latin typeface="Calibri" pitchFamily="34" charset="0"/>
              </a:rPr>
              <a:t> the alphabet:</a:t>
            </a:r>
          </a:p>
          <a:p>
            <a:pPr marL="174625" indent="-174625">
              <a:buFontTx/>
              <a:buChar char="•"/>
            </a:pPr>
            <a:endParaRPr lang="en-GB">
              <a:latin typeface="Calibri" pitchFamily="34" charset="0"/>
            </a:endParaRPr>
          </a:p>
        </p:txBody>
      </p:sp>
      <p:sp>
        <p:nvSpPr>
          <p:cNvPr id="43016" name="Rectangle 6"/>
          <p:cNvSpPr>
            <a:spLocks noChangeArrowheads="1"/>
          </p:cNvSpPr>
          <p:nvPr/>
        </p:nvSpPr>
        <p:spPr bwMode="auto">
          <a:xfrm>
            <a:off x="354013" y="5424488"/>
            <a:ext cx="7958137" cy="1200150"/>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In these cases </a:t>
            </a:r>
            <a:r>
              <a:rPr lang="en-GB">
                <a:solidFill>
                  <a:srgbClr val="0000CC"/>
                </a:solidFill>
                <a:latin typeface="Calibri" pitchFamily="34" charset="0"/>
              </a:rPr>
              <a:t>the recipient only needs to know the number of places that we have shifted and whether there is a reflection</a:t>
            </a:r>
            <a:r>
              <a:rPr lang="en-GB">
                <a:latin typeface="Calibri" pitchFamily="34" charset="0"/>
              </a:rPr>
              <a:t>, rather than a complete code that tells us which letter corresponds to which coded letter.</a:t>
            </a:r>
          </a:p>
          <a:p>
            <a:pPr marL="174625" indent="-174625">
              <a:buFontTx/>
              <a:buChar char="•"/>
            </a:pPr>
            <a:endParaRPr lang="en-GB">
              <a:latin typeface="Calibri" pitchFamily="34" charset="0"/>
            </a:endParaRPr>
          </a:p>
        </p:txBody>
      </p:sp>
      <p:sp>
        <p:nvSpPr>
          <p:cNvPr id="43017" name="Rectangle 6"/>
          <p:cNvSpPr>
            <a:spLocks noChangeArrowheads="1"/>
          </p:cNvSpPr>
          <p:nvPr/>
        </p:nvSpPr>
        <p:spPr bwMode="auto">
          <a:xfrm>
            <a:off x="247650" y="2624138"/>
            <a:ext cx="7958138" cy="369887"/>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These are called </a:t>
            </a:r>
            <a:r>
              <a:rPr lang="en-GB">
                <a:solidFill>
                  <a:srgbClr val="FF0000"/>
                </a:solidFill>
                <a:latin typeface="Calibri" pitchFamily="34" charset="0"/>
              </a:rPr>
              <a:t>Caesar codes</a:t>
            </a:r>
            <a:r>
              <a:rPr lang="en-GB">
                <a:latin typeface="Calibri" pitchFamily="34" charset="0"/>
              </a:rPr>
              <a:t>.</a:t>
            </a:r>
            <a:endParaRPr lang="en-GB">
              <a:solidFill>
                <a:srgbClr val="FF00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2449513" y="44450"/>
            <a:ext cx="42164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Simple coding strategies</a:t>
            </a:r>
          </a:p>
        </p:txBody>
      </p:sp>
      <p:sp>
        <p:nvSpPr>
          <p:cNvPr id="44034"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68614" name="Rectangle 6"/>
          <p:cNvSpPr>
            <a:spLocks noChangeArrowheads="1"/>
          </p:cNvSpPr>
          <p:nvPr/>
        </p:nvSpPr>
        <p:spPr bwMode="auto">
          <a:xfrm>
            <a:off x="254000" y="1033463"/>
            <a:ext cx="7958138" cy="1200150"/>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174625" indent="-174625" fontAlgn="auto">
              <a:spcBef>
                <a:spcPts val="0"/>
              </a:spcBef>
              <a:spcAft>
                <a:spcPts val="0"/>
              </a:spcAft>
              <a:buFontTx/>
              <a:buChar char="•"/>
              <a:defRPr/>
            </a:pPr>
            <a:r>
              <a:rPr lang="en-GB" dirty="0">
                <a:latin typeface="+mn-lt"/>
                <a:cs typeface="+mn-cs"/>
              </a:rPr>
              <a:t>These kinds of codes can be fairly easily deciphered.</a:t>
            </a:r>
          </a:p>
          <a:p>
            <a:pPr fontAlgn="auto">
              <a:spcBef>
                <a:spcPts val="0"/>
              </a:spcBef>
              <a:spcAft>
                <a:spcPts val="0"/>
              </a:spcAft>
              <a:defRPr/>
            </a:pPr>
            <a:r>
              <a:rPr lang="en-GB" dirty="0">
                <a:latin typeface="+mn-lt"/>
                <a:cs typeface="+mn-cs"/>
              </a:rPr>
              <a:t>   How? </a:t>
            </a:r>
          </a:p>
          <a:p>
            <a:pPr fontAlgn="auto">
              <a:spcBef>
                <a:spcPts val="0"/>
              </a:spcBef>
              <a:spcAft>
                <a:spcPts val="0"/>
              </a:spcAft>
              <a:defRPr/>
            </a:pPr>
            <a:endParaRPr lang="en-GB" dirty="0">
              <a:latin typeface="+mn-lt"/>
              <a:cs typeface="+mn-cs"/>
            </a:endParaRPr>
          </a:p>
          <a:p>
            <a:pPr marL="174625" indent="-174625" fontAlgn="auto">
              <a:spcBef>
                <a:spcPts val="0"/>
              </a:spcBef>
              <a:spcAft>
                <a:spcPts val="0"/>
              </a:spcAft>
              <a:buFontTx/>
              <a:buChar char="•"/>
              <a:defRPr/>
            </a:pPr>
            <a:endParaRPr lang="en-GB" dirty="0">
              <a:latin typeface="+mn-lt"/>
              <a:cs typeface="+mn-cs"/>
            </a:endParaRPr>
          </a:p>
        </p:txBody>
      </p:sp>
      <p:sp>
        <p:nvSpPr>
          <p:cNvPr id="44036" name="Text Box 2"/>
          <p:cNvSpPr txBox="1">
            <a:spLocks noChangeArrowheads="1"/>
          </p:cNvSpPr>
          <p:nvPr/>
        </p:nvSpPr>
        <p:spPr bwMode="auto">
          <a:xfrm>
            <a:off x="120650" y="557213"/>
            <a:ext cx="6608763" cy="477837"/>
          </a:xfrm>
          <a:prstGeom prst="rect">
            <a:avLst/>
          </a:prstGeom>
          <a:noFill/>
          <a:ln w="9525">
            <a:noFill/>
            <a:miter lim="800000"/>
            <a:headEnd/>
            <a:tailEnd/>
          </a:ln>
        </p:spPr>
        <p:txBody>
          <a:bodyPr wrap="none">
            <a:spAutoFit/>
          </a:bodyPr>
          <a:lstStyle/>
          <a:p>
            <a:pPr algn="ctr"/>
            <a:r>
              <a:rPr lang="en-GB" sz="2500" b="1">
                <a:latin typeface="Calibri" pitchFamily="34" charset="0"/>
                <a:ea typeface="ＭＳ Ｐゴシック" pitchFamily="34" charset="-128"/>
              </a:rPr>
              <a:t>Transliteration schemes and substitution ciphers</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2449513" y="44450"/>
            <a:ext cx="42164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Simple coding strategies</a:t>
            </a:r>
          </a:p>
        </p:txBody>
      </p:sp>
      <p:sp>
        <p:nvSpPr>
          <p:cNvPr id="45058"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68614" name="Rectangle 6"/>
          <p:cNvSpPr>
            <a:spLocks noChangeArrowheads="1"/>
          </p:cNvSpPr>
          <p:nvPr/>
        </p:nvSpPr>
        <p:spPr bwMode="auto">
          <a:xfrm>
            <a:off x="254000" y="1033463"/>
            <a:ext cx="7958138" cy="1200150"/>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174625" indent="-174625" fontAlgn="auto">
              <a:spcBef>
                <a:spcPts val="0"/>
              </a:spcBef>
              <a:spcAft>
                <a:spcPts val="0"/>
              </a:spcAft>
              <a:buFontTx/>
              <a:buChar char="•"/>
              <a:defRPr/>
            </a:pPr>
            <a:r>
              <a:rPr lang="en-GB" dirty="0">
                <a:latin typeface="+mn-lt"/>
                <a:cs typeface="+mn-cs"/>
              </a:rPr>
              <a:t>These kinds of codes can be fairly easily deciphered.</a:t>
            </a:r>
          </a:p>
          <a:p>
            <a:pPr fontAlgn="auto">
              <a:spcBef>
                <a:spcPts val="0"/>
              </a:spcBef>
              <a:spcAft>
                <a:spcPts val="0"/>
              </a:spcAft>
              <a:defRPr/>
            </a:pPr>
            <a:r>
              <a:rPr lang="en-GB" dirty="0">
                <a:latin typeface="+mn-lt"/>
                <a:cs typeface="+mn-cs"/>
              </a:rPr>
              <a:t>   How? </a:t>
            </a:r>
          </a:p>
          <a:p>
            <a:pPr fontAlgn="auto">
              <a:spcBef>
                <a:spcPts val="0"/>
              </a:spcBef>
              <a:spcAft>
                <a:spcPts val="0"/>
              </a:spcAft>
              <a:defRPr/>
            </a:pPr>
            <a:endParaRPr lang="en-GB" dirty="0">
              <a:latin typeface="+mn-lt"/>
              <a:cs typeface="+mn-cs"/>
            </a:endParaRPr>
          </a:p>
          <a:p>
            <a:pPr marL="174625" indent="-174625" fontAlgn="auto">
              <a:spcBef>
                <a:spcPts val="0"/>
              </a:spcBef>
              <a:spcAft>
                <a:spcPts val="0"/>
              </a:spcAft>
              <a:buFontTx/>
              <a:buChar char="•"/>
              <a:defRPr/>
            </a:pPr>
            <a:endParaRPr lang="en-GB" dirty="0">
              <a:latin typeface="+mn-lt"/>
              <a:cs typeface="+mn-cs"/>
            </a:endParaRPr>
          </a:p>
        </p:txBody>
      </p:sp>
      <p:sp>
        <p:nvSpPr>
          <p:cNvPr id="45060" name="Text Box 2"/>
          <p:cNvSpPr txBox="1">
            <a:spLocks noChangeArrowheads="1"/>
          </p:cNvSpPr>
          <p:nvPr/>
        </p:nvSpPr>
        <p:spPr bwMode="auto">
          <a:xfrm>
            <a:off x="120650" y="557213"/>
            <a:ext cx="6608763" cy="477837"/>
          </a:xfrm>
          <a:prstGeom prst="rect">
            <a:avLst/>
          </a:prstGeom>
          <a:noFill/>
          <a:ln w="9525">
            <a:noFill/>
            <a:miter lim="800000"/>
            <a:headEnd/>
            <a:tailEnd/>
          </a:ln>
        </p:spPr>
        <p:txBody>
          <a:bodyPr wrap="none">
            <a:spAutoFit/>
          </a:bodyPr>
          <a:lstStyle/>
          <a:p>
            <a:pPr algn="ctr"/>
            <a:r>
              <a:rPr lang="en-GB" sz="2500" b="1">
                <a:latin typeface="Calibri" pitchFamily="34" charset="0"/>
                <a:ea typeface="ＭＳ Ｐゴシック" pitchFamily="34" charset="-128"/>
              </a:rPr>
              <a:t>Transliteration schemes and substitution ciphers</a:t>
            </a:r>
          </a:p>
        </p:txBody>
      </p:sp>
      <p:pic>
        <p:nvPicPr>
          <p:cNvPr id="45061" name="Picture 4"/>
          <p:cNvPicPr>
            <a:picLocks noChangeAspect="1"/>
          </p:cNvPicPr>
          <p:nvPr/>
        </p:nvPicPr>
        <p:blipFill>
          <a:blip r:embed="rId2"/>
          <a:srcRect/>
          <a:stretch>
            <a:fillRect/>
          </a:stretch>
        </p:blipFill>
        <p:spPr bwMode="auto">
          <a:xfrm>
            <a:off x="5986463" y="911225"/>
            <a:ext cx="2749550" cy="5795963"/>
          </a:xfrm>
          <a:prstGeom prst="rect">
            <a:avLst/>
          </a:prstGeom>
          <a:noFill/>
          <a:ln w="9525">
            <a:noFill/>
            <a:miter lim="800000"/>
            <a:headEnd/>
            <a:tailEnd/>
          </a:ln>
        </p:spPr>
      </p:pic>
      <p:sp>
        <p:nvSpPr>
          <p:cNvPr id="11" name="Rectangle 6"/>
          <p:cNvSpPr>
            <a:spLocks noChangeArrowheads="1"/>
          </p:cNvSpPr>
          <p:nvPr/>
        </p:nvSpPr>
        <p:spPr bwMode="auto">
          <a:xfrm>
            <a:off x="250825" y="2305050"/>
            <a:ext cx="5670550" cy="1201738"/>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174625" indent="-174625" fontAlgn="auto">
              <a:spcBef>
                <a:spcPts val="0"/>
              </a:spcBef>
              <a:spcAft>
                <a:spcPts val="0"/>
              </a:spcAft>
              <a:buFontTx/>
              <a:buChar char="•"/>
              <a:defRPr/>
            </a:pPr>
            <a:r>
              <a:rPr lang="en-GB" dirty="0">
                <a:latin typeface="+mn-lt"/>
                <a:cs typeface="+mn-cs"/>
              </a:rPr>
              <a:t>By working out the frequency of the occurrence of each letter we can decode a message.</a:t>
            </a:r>
          </a:p>
          <a:p>
            <a:pPr fontAlgn="auto">
              <a:spcBef>
                <a:spcPts val="0"/>
              </a:spcBef>
              <a:spcAft>
                <a:spcPts val="0"/>
              </a:spcAft>
              <a:defRPr/>
            </a:pPr>
            <a:endParaRPr lang="en-GB" dirty="0">
              <a:latin typeface="+mn-lt"/>
              <a:cs typeface="+mn-cs"/>
            </a:endParaRPr>
          </a:p>
          <a:p>
            <a:pPr marL="174625" indent="-174625" fontAlgn="auto">
              <a:spcBef>
                <a:spcPts val="0"/>
              </a:spcBef>
              <a:spcAft>
                <a:spcPts val="0"/>
              </a:spcAft>
              <a:buFontTx/>
              <a:buChar char="•"/>
              <a:defRPr/>
            </a:pPr>
            <a:endParaRPr lang="en-GB" dirty="0">
              <a:latin typeface="+mn-lt"/>
              <a:cs typeface="+mn-cs"/>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9" descr="Z"/>
          <p:cNvSpPr>
            <a:spLocks noChangeAspect="1" noChangeArrowheads="1"/>
          </p:cNvSpPr>
          <p:nvPr/>
        </p:nvSpPr>
        <p:spPr bwMode="auto">
          <a:xfrm>
            <a:off x="3378200" y="3517900"/>
            <a:ext cx="304800" cy="304800"/>
          </a:xfrm>
          <a:prstGeom prst="rect">
            <a:avLst/>
          </a:prstGeom>
          <a:noFill/>
          <a:ln w="9525">
            <a:noFill/>
            <a:miter lim="800000"/>
            <a:headEnd/>
            <a:tailEnd/>
          </a:ln>
        </p:spPr>
        <p:txBody>
          <a:bodyPr/>
          <a:lstStyle/>
          <a:p>
            <a:endParaRPr lang="en-GB"/>
          </a:p>
        </p:txBody>
      </p:sp>
      <p:sp>
        <p:nvSpPr>
          <p:cNvPr id="46082" name="AutoShape 11" descr="Z"/>
          <p:cNvSpPr>
            <a:spLocks noChangeAspect="1" noChangeArrowheads="1"/>
          </p:cNvSpPr>
          <p:nvPr/>
        </p:nvSpPr>
        <p:spPr bwMode="auto">
          <a:xfrm>
            <a:off x="2743200" y="3898900"/>
            <a:ext cx="3743325" cy="3743325"/>
          </a:xfrm>
          <a:prstGeom prst="rect">
            <a:avLst/>
          </a:prstGeom>
          <a:noFill/>
          <a:ln w="9525">
            <a:noFill/>
            <a:miter lim="800000"/>
            <a:headEnd/>
            <a:tailEnd/>
          </a:ln>
        </p:spPr>
        <p:txBody>
          <a:bodyPr/>
          <a:lstStyle/>
          <a:p>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42" y="400005"/>
            <a:ext cx="6846121" cy="15507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42" y="1818492"/>
            <a:ext cx="7178237" cy="4963557"/>
          </a:xfrm>
          <a:prstGeom prst="rect">
            <a:avLst/>
          </a:prstGeom>
        </p:spPr>
      </p:pic>
    </p:spTree>
    <p:extLst>
      <p:ext uri="{BB962C8B-B14F-4D97-AF65-F5344CB8AC3E}">
        <p14:creationId xmlns:p14="http://schemas.microsoft.com/office/powerpoint/2010/main" val="207211641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descr="oxford_crest"/>
          <p:cNvPicPr>
            <a:picLocks noChangeAspect="1" noChangeArrowheads="1"/>
          </p:cNvPicPr>
          <p:nvPr/>
        </p:nvPicPr>
        <p:blipFill>
          <a:blip r:embed="rId2"/>
          <a:srcRect/>
          <a:stretch>
            <a:fillRect/>
          </a:stretch>
        </p:blipFill>
        <p:spPr bwMode="auto">
          <a:xfrm>
            <a:off x="395288" y="4724400"/>
            <a:ext cx="1662112" cy="1989138"/>
          </a:xfrm>
          <a:prstGeom prst="rect">
            <a:avLst/>
          </a:prstGeom>
          <a:noFill/>
          <a:ln w="9525">
            <a:noFill/>
            <a:miter lim="800000"/>
            <a:headEnd/>
            <a:tailEnd/>
          </a:ln>
        </p:spPr>
      </p:pic>
      <p:sp>
        <p:nvSpPr>
          <p:cNvPr id="26626" name="Text Box 8"/>
          <p:cNvSpPr txBox="1">
            <a:spLocks noChangeArrowheads="1"/>
          </p:cNvSpPr>
          <p:nvPr/>
        </p:nvSpPr>
        <p:spPr bwMode="auto">
          <a:xfrm>
            <a:off x="2535238" y="404813"/>
            <a:ext cx="3773487" cy="1016000"/>
          </a:xfrm>
          <a:prstGeom prst="rect">
            <a:avLst/>
          </a:prstGeom>
          <a:noFill/>
          <a:ln w="9525">
            <a:noFill/>
            <a:miter lim="800000"/>
            <a:headEnd/>
            <a:tailEnd/>
          </a:ln>
        </p:spPr>
        <p:txBody>
          <a:bodyPr wrap="none">
            <a:spAutoFit/>
          </a:bodyPr>
          <a:lstStyle/>
          <a:p>
            <a:r>
              <a:rPr lang="en-GB" sz="3000" b="1">
                <a:ea typeface="ＭＳ Ｐゴシック" pitchFamily="34" charset="-128"/>
              </a:rPr>
              <a:t>MAT199: Math Alive</a:t>
            </a:r>
          </a:p>
          <a:p>
            <a:r>
              <a:rPr lang="en-GB" sz="3000" b="1">
                <a:ea typeface="ＭＳ Ｐゴシック" pitchFamily="34" charset="-128"/>
              </a:rPr>
              <a:t>    Cryptography</a:t>
            </a:r>
          </a:p>
        </p:txBody>
      </p:sp>
      <p:sp>
        <p:nvSpPr>
          <p:cNvPr id="26627" name="Text Box 9"/>
          <p:cNvSpPr txBox="1">
            <a:spLocks noChangeArrowheads="1"/>
          </p:cNvSpPr>
          <p:nvPr/>
        </p:nvSpPr>
        <p:spPr bwMode="auto">
          <a:xfrm>
            <a:off x="3095625" y="1901825"/>
            <a:ext cx="2376488" cy="503238"/>
          </a:xfrm>
          <a:prstGeom prst="rect">
            <a:avLst/>
          </a:prstGeom>
          <a:noFill/>
          <a:ln w="9525">
            <a:noFill/>
            <a:miter lim="800000"/>
            <a:headEnd/>
            <a:tailEnd/>
          </a:ln>
        </p:spPr>
        <p:txBody>
          <a:bodyPr>
            <a:spAutoFit/>
          </a:bodyPr>
          <a:lstStyle/>
          <a:p>
            <a:pPr algn="ctr">
              <a:spcBef>
                <a:spcPct val="50000"/>
              </a:spcBef>
            </a:pPr>
            <a:r>
              <a:rPr lang="en-GB" sz="2700">
                <a:ea typeface="ＭＳ Ｐゴシック" pitchFamily="34" charset="-128"/>
              </a:rPr>
              <a:t>Ian Griffiths </a:t>
            </a:r>
          </a:p>
        </p:txBody>
      </p:sp>
      <p:sp>
        <p:nvSpPr>
          <p:cNvPr id="26628" name="Text Box 9"/>
          <p:cNvSpPr txBox="1">
            <a:spLocks noChangeArrowheads="1"/>
          </p:cNvSpPr>
          <p:nvPr/>
        </p:nvSpPr>
        <p:spPr bwMode="auto">
          <a:xfrm>
            <a:off x="569913" y="2859088"/>
            <a:ext cx="7759700" cy="1131887"/>
          </a:xfrm>
          <a:prstGeom prst="rect">
            <a:avLst/>
          </a:prstGeom>
          <a:noFill/>
          <a:ln w="9525">
            <a:noFill/>
            <a:miter lim="800000"/>
            <a:headEnd/>
            <a:tailEnd/>
          </a:ln>
        </p:spPr>
        <p:txBody>
          <a:bodyPr>
            <a:spAutoFit/>
          </a:bodyPr>
          <a:lstStyle/>
          <a:p>
            <a:pPr algn="ctr">
              <a:spcBef>
                <a:spcPct val="50000"/>
              </a:spcBef>
            </a:pPr>
            <a:r>
              <a:rPr lang="en-GB" sz="2700">
                <a:ea typeface="ＭＳ Ｐゴシック" pitchFamily="34" charset="-128"/>
              </a:rPr>
              <a:t>Mathematical Institute, University of Oxford,</a:t>
            </a:r>
          </a:p>
          <a:p>
            <a:pPr algn="ctr">
              <a:spcBef>
                <a:spcPct val="50000"/>
              </a:spcBef>
            </a:pPr>
            <a:r>
              <a:rPr lang="en-GB" sz="2700">
                <a:ea typeface="ＭＳ Ｐゴシック" pitchFamily="34" charset="-128"/>
              </a:rPr>
              <a:t>Department of Mathematics, Princeton University</a:t>
            </a:r>
          </a:p>
        </p:txBody>
      </p:sp>
      <p:pic>
        <p:nvPicPr>
          <p:cNvPr id="26629" name="Picture 1"/>
          <p:cNvPicPr>
            <a:picLocks noChangeAspect="1"/>
          </p:cNvPicPr>
          <p:nvPr/>
        </p:nvPicPr>
        <p:blipFill>
          <a:blip r:embed="rId3"/>
          <a:srcRect/>
          <a:stretch>
            <a:fillRect/>
          </a:stretch>
        </p:blipFill>
        <p:spPr bwMode="auto">
          <a:xfrm>
            <a:off x="7197725" y="4635500"/>
            <a:ext cx="1547813" cy="1970088"/>
          </a:xfrm>
          <a:prstGeom prst="rect">
            <a:avLst/>
          </a:prstGeom>
          <a:noFill/>
          <a:ln w="9525">
            <a:noFill/>
            <a:miter lim="800000"/>
            <a:headEnd/>
            <a:tailEnd/>
          </a:ln>
        </p:spPr>
      </p:pic>
    </p:spTree>
    <p:extLst>
      <p:ext uri="{BB962C8B-B14F-4D97-AF65-F5344CB8AC3E}">
        <p14:creationId xmlns:p14="http://schemas.microsoft.com/office/powerpoint/2010/main" val="120854653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9" descr="Z"/>
          <p:cNvSpPr>
            <a:spLocks noChangeAspect="1" noChangeArrowheads="1"/>
          </p:cNvSpPr>
          <p:nvPr/>
        </p:nvSpPr>
        <p:spPr bwMode="auto">
          <a:xfrm>
            <a:off x="3378200" y="3517900"/>
            <a:ext cx="304800" cy="304800"/>
          </a:xfrm>
          <a:prstGeom prst="rect">
            <a:avLst/>
          </a:prstGeom>
          <a:noFill/>
          <a:ln w="9525">
            <a:noFill/>
            <a:miter lim="800000"/>
            <a:headEnd/>
            <a:tailEnd/>
          </a:ln>
        </p:spPr>
        <p:txBody>
          <a:bodyPr/>
          <a:lstStyle/>
          <a:p>
            <a:endParaRPr lang="en-GB"/>
          </a:p>
        </p:txBody>
      </p:sp>
      <p:sp>
        <p:nvSpPr>
          <p:cNvPr id="46082" name="AutoShape 11" descr="Z"/>
          <p:cNvSpPr>
            <a:spLocks noChangeAspect="1" noChangeArrowheads="1"/>
          </p:cNvSpPr>
          <p:nvPr/>
        </p:nvSpPr>
        <p:spPr bwMode="auto">
          <a:xfrm>
            <a:off x="2743200" y="3898900"/>
            <a:ext cx="3743325" cy="3743325"/>
          </a:xfrm>
          <a:prstGeom prst="rect">
            <a:avLst/>
          </a:prstGeom>
          <a:noFill/>
          <a:ln w="9525">
            <a:noFill/>
            <a:miter lim="800000"/>
            <a:headEnd/>
            <a:tailEnd/>
          </a:ln>
        </p:spPr>
        <p:txBody>
          <a:bodyPr/>
          <a:lstStyle/>
          <a:p>
            <a:endParaRPr lang="en-GB"/>
          </a:p>
        </p:txBody>
      </p:sp>
      <p:pic>
        <p:nvPicPr>
          <p:cNvPr id="46083" name="Picture 13" descr="wall_clock_three"/>
          <p:cNvPicPr>
            <a:picLocks noChangeAspect="1" noChangeArrowheads="1"/>
          </p:cNvPicPr>
          <p:nvPr/>
        </p:nvPicPr>
        <p:blipFill>
          <a:blip r:embed="rId2"/>
          <a:srcRect/>
          <a:stretch>
            <a:fillRect/>
          </a:stretch>
        </p:blipFill>
        <p:spPr bwMode="auto">
          <a:xfrm>
            <a:off x="1346200" y="655638"/>
            <a:ext cx="6230938" cy="6230937"/>
          </a:xfrm>
          <a:prstGeom prst="rect">
            <a:avLst/>
          </a:prstGeom>
          <a:noFill/>
          <a:ln w="9525">
            <a:noFill/>
            <a:miter lim="800000"/>
            <a:headEnd/>
            <a:tailEnd/>
          </a:ln>
        </p:spPr>
      </p:pic>
    </p:spTree>
    <p:extLst>
      <p:ext uri="{BB962C8B-B14F-4D97-AF65-F5344CB8AC3E}">
        <p14:creationId xmlns:p14="http://schemas.microsoft.com/office/powerpoint/2010/main" val="428535757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2017713" y="44450"/>
            <a:ext cx="50800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A more sophisticated scheme</a:t>
            </a:r>
          </a:p>
        </p:txBody>
      </p:sp>
      <p:sp>
        <p:nvSpPr>
          <p:cNvPr id="47106"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47107" name="Rectangle 6"/>
          <p:cNvSpPr>
            <a:spLocks noChangeArrowheads="1"/>
          </p:cNvSpPr>
          <p:nvPr/>
        </p:nvSpPr>
        <p:spPr bwMode="auto">
          <a:xfrm>
            <a:off x="254000" y="765175"/>
            <a:ext cx="7958138" cy="922338"/>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How can we transmit a password, e.g., to enable subscribers of a TV network provider to view their channels, without other people intercepting this? </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2017713" y="44450"/>
            <a:ext cx="50800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A more sophisticated scheme</a:t>
            </a:r>
          </a:p>
        </p:txBody>
      </p:sp>
      <p:sp>
        <p:nvSpPr>
          <p:cNvPr id="48130"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48131" name="Rectangle 6"/>
          <p:cNvSpPr>
            <a:spLocks noChangeArrowheads="1"/>
          </p:cNvSpPr>
          <p:nvPr/>
        </p:nvSpPr>
        <p:spPr bwMode="auto">
          <a:xfrm>
            <a:off x="254000" y="765175"/>
            <a:ext cx="7958138" cy="1754188"/>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How can we transmit a password, e.g., to enable subscribers of a TV network provider to view their channels, without other people intercepting this? </a:t>
            </a:r>
          </a:p>
          <a:p>
            <a:pPr marL="174625" indent="-174625">
              <a:buFontTx/>
              <a:buChar char="•"/>
            </a:pPr>
            <a:endParaRPr lang="en-GB">
              <a:latin typeface="Calibri" pitchFamily="34" charset="0"/>
            </a:endParaRPr>
          </a:p>
          <a:p>
            <a:pPr marL="174625" indent="-174625">
              <a:buFontTx/>
              <a:buChar char="•"/>
            </a:pPr>
            <a:r>
              <a:rPr lang="en-GB">
                <a:latin typeface="Calibri" pitchFamily="34" charset="0"/>
              </a:rPr>
              <a:t>Digital information is encoded itself in </a:t>
            </a:r>
            <a:r>
              <a:rPr lang="en-GB">
                <a:solidFill>
                  <a:srgbClr val="FF0000"/>
                </a:solidFill>
                <a:latin typeface="Calibri" pitchFamily="34" charset="0"/>
              </a:rPr>
              <a:t>binary</a:t>
            </a:r>
            <a:r>
              <a:rPr lang="en-GB">
                <a:latin typeface="Calibri" pitchFamily="34" charset="0"/>
              </a:rPr>
              <a:t> – we use this to create a password and a key structure.  </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2017713" y="44450"/>
            <a:ext cx="50800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A more sophisticated scheme</a:t>
            </a:r>
          </a:p>
        </p:txBody>
      </p:sp>
      <p:sp>
        <p:nvSpPr>
          <p:cNvPr id="49154"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49155" name="Rectangle 6"/>
          <p:cNvSpPr>
            <a:spLocks noChangeArrowheads="1"/>
          </p:cNvSpPr>
          <p:nvPr/>
        </p:nvSpPr>
        <p:spPr bwMode="auto">
          <a:xfrm>
            <a:off x="254000" y="765175"/>
            <a:ext cx="7958138" cy="3970338"/>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How can we transmit a password, e.g., to enable subscribers of a TV network provider to view their channels, without other people intercepting this? </a:t>
            </a:r>
          </a:p>
          <a:p>
            <a:pPr marL="174625" indent="-174625">
              <a:buFontTx/>
              <a:buChar char="•"/>
            </a:pPr>
            <a:endParaRPr lang="en-GB">
              <a:latin typeface="Calibri" pitchFamily="34" charset="0"/>
            </a:endParaRPr>
          </a:p>
          <a:p>
            <a:pPr marL="174625" indent="-174625">
              <a:buFontTx/>
              <a:buChar char="•"/>
            </a:pPr>
            <a:r>
              <a:rPr lang="en-GB">
                <a:latin typeface="Calibri" pitchFamily="34" charset="0"/>
              </a:rPr>
              <a:t>Digital information is encoded itself in </a:t>
            </a:r>
            <a:r>
              <a:rPr lang="en-GB">
                <a:solidFill>
                  <a:srgbClr val="FF0000"/>
                </a:solidFill>
                <a:latin typeface="Calibri" pitchFamily="34" charset="0"/>
              </a:rPr>
              <a:t>binary</a:t>
            </a:r>
            <a:r>
              <a:rPr lang="en-GB">
                <a:latin typeface="Calibri" pitchFamily="34" charset="0"/>
              </a:rPr>
              <a:t> – we use this to create a password and a key structure.  </a:t>
            </a:r>
          </a:p>
          <a:p>
            <a:pPr marL="174625" indent="-174625"/>
            <a:endParaRPr lang="en-GB">
              <a:latin typeface="Calibri" pitchFamily="34" charset="0"/>
            </a:endParaRPr>
          </a:p>
          <a:p>
            <a:pPr marL="174625" indent="-174625">
              <a:buFontTx/>
              <a:buChar char="•"/>
            </a:pPr>
            <a:r>
              <a:rPr lang="en-GB">
                <a:latin typeface="Calibri" pitchFamily="34" charset="0"/>
              </a:rPr>
              <a:t>The solution is to use a </a:t>
            </a:r>
            <a:r>
              <a:rPr lang="en-GB">
                <a:solidFill>
                  <a:srgbClr val="FF0000"/>
                </a:solidFill>
                <a:latin typeface="Calibri" pitchFamily="34" charset="0"/>
              </a:rPr>
              <a:t>password</a:t>
            </a:r>
            <a:r>
              <a:rPr lang="en-GB">
                <a:latin typeface="Calibri" pitchFamily="34" charset="0"/>
              </a:rPr>
              <a:t> and a </a:t>
            </a:r>
            <a:r>
              <a:rPr lang="en-GB">
                <a:solidFill>
                  <a:srgbClr val="FF0000"/>
                </a:solidFill>
                <a:latin typeface="Calibri" pitchFamily="34" charset="0"/>
              </a:rPr>
              <a:t>key</a:t>
            </a:r>
            <a:r>
              <a:rPr lang="en-GB">
                <a:latin typeface="Calibri" pitchFamily="34" charset="0"/>
              </a:rPr>
              <a:t>.</a:t>
            </a:r>
          </a:p>
          <a:p>
            <a:pPr marL="174625" indent="-174625">
              <a:buFontTx/>
              <a:buChar char="•"/>
            </a:pPr>
            <a:endParaRPr lang="en-GB">
              <a:latin typeface="Calibri" pitchFamily="34" charset="0"/>
            </a:endParaRPr>
          </a:p>
          <a:p>
            <a:pPr marL="174625" indent="-174625">
              <a:buFontTx/>
              <a:buChar char="•"/>
            </a:pPr>
            <a:r>
              <a:rPr lang="en-GB">
                <a:latin typeface="Calibri" pitchFamily="34" charset="0"/>
              </a:rPr>
              <a:t>Each subscriber has a separate key. </a:t>
            </a:r>
          </a:p>
          <a:p>
            <a:pPr marL="174625" indent="-174625">
              <a:buFontTx/>
              <a:buChar char="•"/>
            </a:pPr>
            <a:endParaRPr lang="en-GB">
              <a:latin typeface="Calibri" pitchFamily="34" charset="0"/>
            </a:endParaRPr>
          </a:p>
          <a:p>
            <a:pPr marL="174625" indent="-174625">
              <a:buFontTx/>
              <a:buChar char="•"/>
            </a:pPr>
            <a:r>
              <a:rPr lang="en-GB">
                <a:latin typeface="Calibri" pitchFamily="34" charset="0"/>
              </a:rPr>
              <a:t>The service provider sends out a</a:t>
            </a:r>
            <a:r>
              <a:rPr lang="en-GB">
                <a:solidFill>
                  <a:srgbClr val="FF0000"/>
                </a:solidFill>
                <a:latin typeface="Calibri" pitchFamily="34" charset="0"/>
              </a:rPr>
              <a:t> </a:t>
            </a:r>
            <a:r>
              <a:rPr lang="en-GB">
                <a:solidFill>
                  <a:srgbClr val="0000CC"/>
                </a:solidFill>
                <a:latin typeface="Calibri" pitchFamily="34" charset="0"/>
              </a:rPr>
              <a:t>series of codes</a:t>
            </a:r>
            <a:r>
              <a:rPr lang="en-GB">
                <a:latin typeface="Calibri" pitchFamily="34" charset="0"/>
              </a:rPr>
              <a:t>, each of which contains the password to unlock the channels when combined with the key of a given individual is used.</a:t>
            </a:r>
          </a:p>
          <a:p>
            <a:pPr marL="174625" indent="-174625">
              <a:buFontTx/>
              <a:buChar char="•"/>
            </a:pPr>
            <a:endParaRPr lang="en-GB">
              <a:latin typeface="Calibri"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2017713" y="44450"/>
            <a:ext cx="50800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A more sophisticated scheme</a:t>
            </a:r>
          </a:p>
        </p:txBody>
      </p:sp>
      <p:sp>
        <p:nvSpPr>
          <p:cNvPr id="50178"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0179" name="Rectangle 6"/>
          <p:cNvSpPr>
            <a:spLocks noChangeArrowheads="1"/>
          </p:cNvSpPr>
          <p:nvPr/>
        </p:nvSpPr>
        <p:spPr bwMode="auto">
          <a:xfrm>
            <a:off x="254000" y="765175"/>
            <a:ext cx="7958138" cy="922338"/>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A TV service provider will </a:t>
            </a:r>
            <a:r>
              <a:rPr lang="en-GB">
                <a:solidFill>
                  <a:srgbClr val="0000CC"/>
                </a:solidFill>
                <a:latin typeface="Calibri" pitchFamily="34" charset="0"/>
              </a:rPr>
              <a:t>send out many of these codes </a:t>
            </a:r>
            <a:r>
              <a:rPr lang="en-GB">
                <a:latin typeface="Calibri" pitchFamily="34" charset="0"/>
              </a:rPr>
              <a:t>(for all of the subscribers). The user’s box will then filter through all of these codes, applying their key, until the screen becomes clear. </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2017713" y="44450"/>
            <a:ext cx="5080000" cy="584200"/>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A more sophisticated scheme</a:t>
            </a:r>
          </a:p>
        </p:txBody>
      </p:sp>
      <p:sp>
        <p:nvSpPr>
          <p:cNvPr id="51202"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1203" name="Rectangle 6"/>
          <p:cNvSpPr>
            <a:spLocks noChangeArrowheads="1"/>
          </p:cNvSpPr>
          <p:nvPr/>
        </p:nvSpPr>
        <p:spPr bwMode="auto">
          <a:xfrm>
            <a:off x="254000" y="765175"/>
            <a:ext cx="7958138" cy="2585323"/>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A TV service provider will </a:t>
            </a:r>
            <a:r>
              <a:rPr lang="en-GB" dirty="0">
                <a:solidFill>
                  <a:srgbClr val="0000CC"/>
                </a:solidFill>
                <a:latin typeface="Calibri" pitchFamily="34" charset="0"/>
              </a:rPr>
              <a:t>send out many of these codes </a:t>
            </a:r>
            <a:r>
              <a:rPr lang="en-GB" dirty="0">
                <a:latin typeface="Calibri" pitchFamily="34" charset="0"/>
              </a:rPr>
              <a:t>(for all of the subscribers). The user’s box will then filter through all of these codes, applying their key, until the screen becomes clear. </a:t>
            </a:r>
          </a:p>
          <a:p>
            <a:pPr marL="174625" indent="-174625">
              <a:buFontTx/>
              <a:buChar char="•"/>
            </a:pPr>
            <a:endParaRPr lang="en-GB" dirty="0">
              <a:latin typeface="Calibri" pitchFamily="34" charset="0"/>
            </a:endParaRPr>
          </a:p>
          <a:p>
            <a:pPr marL="174625" indent="-174625">
              <a:buFontTx/>
              <a:buChar char="•"/>
            </a:pPr>
            <a:r>
              <a:rPr lang="en-GB" dirty="0">
                <a:latin typeface="Calibri" pitchFamily="34" charset="0"/>
              </a:rPr>
              <a:t>For an interceptor it is very </a:t>
            </a:r>
            <a:r>
              <a:rPr lang="en-GB" dirty="0">
                <a:solidFill>
                  <a:srgbClr val="0000CC"/>
                </a:solidFill>
                <a:latin typeface="Calibri" pitchFamily="34" charset="0"/>
              </a:rPr>
              <a:t>difficult to extract the password </a:t>
            </a:r>
            <a:r>
              <a:rPr lang="en-GB" dirty="0">
                <a:latin typeface="Calibri" pitchFamily="34" charset="0"/>
              </a:rPr>
              <a:t>from the codes that are sent out. </a:t>
            </a:r>
          </a:p>
          <a:p>
            <a:pPr marL="174625" indent="-174625">
              <a:buFontTx/>
              <a:buChar char="•"/>
            </a:pPr>
            <a:endParaRPr lang="en-GB" dirty="0">
              <a:latin typeface="Calibri" pitchFamily="34" charset="0"/>
            </a:endParaRPr>
          </a:p>
          <a:p>
            <a:pPr marL="174625" indent="-174625">
              <a:buFontTx/>
              <a:buChar char="•"/>
            </a:pPr>
            <a:endParaRPr lang="en-GB" dirty="0">
              <a:latin typeface="Calibri" pitchFamily="34" charset="0"/>
            </a:endParaRPr>
          </a:p>
          <a:p>
            <a:pPr marL="174625" indent="-174625">
              <a:buFontTx/>
              <a:buChar char="•"/>
            </a:pPr>
            <a:endParaRPr lang="en-GB" dirty="0">
              <a:latin typeface="Calibri" pitchFamily="34"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
        <p:nvSpPr>
          <p:cNvPr id="52226"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2227" name="Rectangle 6"/>
          <p:cNvSpPr>
            <a:spLocks noChangeArrowheads="1"/>
          </p:cNvSpPr>
          <p:nvPr/>
        </p:nvSpPr>
        <p:spPr bwMode="auto">
          <a:xfrm>
            <a:off x="354013" y="806450"/>
            <a:ext cx="7400925" cy="641350"/>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How can we transmit information secretly across a public network?</a:t>
            </a:r>
          </a:p>
          <a:p>
            <a:pPr marL="174625" indent="-174625"/>
            <a:endParaRPr lang="en-GB">
              <a:latin typeface="Calibri" pitchFamily="34"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
        <p:nvSpPr>
          <p:cNvPr id="53250"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3251" name="Rectangle 6"/>
          <p:cNvSpPr>
            <a:spLocks noChangeArrowheads="1"/>
          </p:cNvSpPr>
          <p:nvPr/>
        </p:nvSpPr>
        <p:spPr bwMode="auto">
          <a:xfrm>
            <a:off x="354013" y="806450"/>
            <a:ext cx="7400925" cy="915988"/>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How can we transmit information secretly across a public network?</a:t>
            </a:r>
          </a:p>
          <a:p>
            <a:pPr marL="174625" indent="-174625">
              <a:buFontTx/>
              <a:buChar char="•"/>
            </a:pPr>
            <a:endParaRPr lang="en-GB">
              <a:latin typeface="Calibri" pitchFamily="34" charset="0"/>
            </a:endParaRPr>
          </a:p>
          <a:p>
            <a:pPr marL="742950" lvl="1" indent="-285750">
              <a:buFontTx/>
              <a:buChar char="•"/>
            </a:pPr>
            <a:r>
              <a:rPr lang="en-GB">
                <a:latin typeface="Calibri" pitchFamily="34" charset="0"/>
              </a:rPr>
              <a:t>Transmitting information openly clearly doesn’t work. </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
        <p:nvSpPr>
          <p:cNvPr id="54274"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4275" name="Rectangle 6"/>
          <p:cNvSpPr>
            <a:spLocks noChangeArrowheads="1"/>
          </p:cNvSpPr>
          <p:nvPr/>
        </p:nvSpPr>
        <p:spPr bwMode="auto">
          <a:xfrm>
            <a:off x="354013" y="806450"/>
            <a:ext cx="7400925" cy="1190625"/>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How can we transmit information secretly across a public network?</a:t>
            </a:r>
          </a:p>
          <a:p>
            <a:pPr marL="174625" indent="-174625">
              <a:buFontTx/>
              <a:buChar char="•"/>
            </a:pPr>
            <a:endParaRPr lang="en-GB" dirty="0">
              <a:latin typeface="Calibri" pitchFamily="34" charset="0"/>
            </a:endParaRPr>
          </a:p>
          <a:p>
            <a:pPr marL="742950" lvl="1" indent="-285750">
              <a:buFontTx/>
              <a:buChar char="•"/>
            </a:pPr>
            <a:r>
              <a:rPr lang="en-GB" dirty="0">
                <a:latin typeface="Calibri" pitchFamily="34" charset="0"/>
              </a:rPr>
              <a:t>Transmitting information openly clearly doesn’t work. </a:t>
            </a:r>
            <a:br>
              <a:rPr lang="en-GB" dirty="0">
                <a:latin typeface="Calibri" pitchFamily="34" charset="0"/>
              </a:rPr>
            </a:br>
            <a:r>
              <a:rPr lang="en-GB" i="1" dirty="0" smtClean="0">
                <a:solidFill>
                  <a:schemeClr val="hlink"/>
                </a:solidFill>
                <a:latin typeface="Calibri" pitchFamily="34" charset="0"/>
              </a:rPr>
              <a:t>I haven’t showered in five days…</a:t>
            </a:r>
            <a:endParaRPr lang="en-GB" dirty="0">
              <a:latin typeface="Calibri" pitchFamily="34"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
        <p:nvSpPr>
          <p:cNvPr id="55298"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5299" name="Rectangle 6"/>
          <p:cNvSpPr>
            <a:spLocks noChangeArrowheads="1"/>
          </p:cNvSpPr>
          <p:nvPr/>
        </p:nvSpPr>
        <p:spPr bwMode="auto">
          <a:xfrm>
            <a:off x="354013" y="806450"/>
            <a:ext cx="7400925" cy="2289175"/>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How can we transmit information secretly across a public network?</a:t>
            </a:r>
          </a:p>
          <a:p>
            <a:pPr marL="174625" indent="-174625">
              <a:buFontTx/>
              <a:buChar char="•"/>
            </a:pPr>
            <a:endParaRPr lang="en-GB" dirty="0">
              <a:latin typeface="Calibri" pitchFamily="34" charset="0"/>
            </a:endParaRPr>
          </a:p>
          <a:p>
            <a:pPr marL="742950" lvl="1" indent="-285750">
              <a:buFontTx/>
              <a:buChar char="•"/>
            </a:pPr>
            <a:r>
              <a:rPr lang="en-GB" dirty="0">
                <a:latin typeface="Calibri" pitchFamily="34" charset="0"/>
              </a:rPr>
              <a:t>Transmitting information openly clearly doesn’t work. </a:t>
            </a:r>
            <a:br>
              <a:rPr lang="en-GB" dirty="0">
                <a:latin typeface="Calibri" pitchFamily="34" charset="0"/>
              </a:rPr>
            </a:br>
            <a:r>
              <a:rPr lang="en-GB" i="1" dirty="0" smtClean="0">
                <a:solidFill>
                  <a:schemeClr val="hlink"/>
                </a:solidFill>
                <a:latin typeface="Calibri" pitchFamily="34" charset="0"/>
              </a:rPr>
              <a:t>I haven’t showered in five days…</a:t>
            </a:r>
            <a:endParaRPr lang="en-GB" i="1" dirty="0">
              <a:solidFill>
                <a:schemeClr val="hlink"/>
              </a:solidFill>
              <a:latin typeface="Calibri" pitchFamily="34" charset="0"/>
            </a:endParaRPr>
          </a:p>
          <a:p>
            <a:pPr marL="742950" lvl="1" indent="-285750">
              <a:buFontTx/>
              <a:buChar char="•"/>
            </a:pPr>
            <a:endParaRPr lang="en-GB" dirty="0">
              <a:latin typeface="Calibri" pitchFamily="34" charset="0"/>
            </a:endParaRPr>
          </a:p>
          <a:p>
            <a:pPr marL="742950" lvl="1" indent="-285750">
              <a:buFontTx/>
              <a:buChar char="•"/>
            </a:pPr>
            <a:r>
              <a:rPr lang="en-GB" dirty="0">
                <a:latin typeface="Calibri" pitchFamily="34" charset="0"/>
              </a:rPr>
              <a:t>If we send a key separately to the receiver and then a locked message this works…</a:t>
            </a:r>
            <a:br>
              <a:rPr lang="en-GB" dirty="0">
                <a:latin typeface="Calibri" pitchFamily="34" charset="0"/>
              </a:rPr>
            </a:br>
            <a:endParaRPr lang="en-GB" dirty="0">
              <a:latin typeface="Calibri"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srcRect/>
          <a:stretch>
            <a:fillRect/>
          </a:stretch>
        </p:blipFill>
        <p:spPr bwMode="auto">
          <a:xfrm>
            <a:off x="5422900" y="1554163"/>
            <a:ext cx="2098675" cy="2100262"/>
          </a:xfrm>
          <a:prstGeom prst="rect">
            <a:avLst/>
          </a:prstGeom>
          <a:noFill/>
          <a:ln w="9525">
            <a:noFill/>
            <a:miter lim="800000"/>
            <a:headEnd/>
            <a:tailEnd/>
          </a:ln>
        </p:spPr>
      </p:pic>
      <p:sp>
        <p:nvSpPr>
          <p:cNvPr id="27650" name="Text Box 2"/>
          <p:cNvSpPr txBox="1">
            <a:spLocks noChangeArrowheads="1"/>
          </p:cNvSpPr>
          <p:nvPr/>
        </p:nvSpPr>
        <p:spPr bwMode="auto">
          <a:xfrm>
            <a:off x="1593850" y="44450"/>
            <a:ext cx="5927725" cy="1077913"/>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a:t>
            </a:r>
          </a:p>
          <a:p>
            <a:pPr algn="ctr"/>
            <a:r>
              <a:rPr lang="en-GB" sz="3200">
                <a:latin typeface="Calibri" pitchFamily="34" charset="0"/>
                <a:ea typeface="ＭＳ Ｐゴシック" pitchFamily="34" charset="-128"/>
              </a:rPr>
              <a:t>What is it and why do we need it?</a:t>
            </a:r>
          </a:p>
        </p:txBody>
      </p:sp>
      <p:sp>
        <p:nvSpPr>
          <p:cNvPr id="27651" name="Text Box 3"/>
          <p:cNvSpPr txBox="1">
            <a:spLocks noChangeArrowheads="1"/>
          </p:cNvSpPr>
          <p:nvPr/>
        </p:nvSpPr>
        <p:spPr bwMode="auto">
          <a:xfrm>
            <a:off x="179388" y="1381125"/>
            <a:ext cx="8586787" cy="368300"/>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The need to transfer important information in a secure way is vital, e.g.,</a:t>
            </a:r>
          </a:p>
        </p:txBody>
      </p:sp>
      <p:sp>
        <p:nvSpPr>
          <p:cNvPr id="27652" name="Text Box 3"/>
          <p:cNvSpPr txBox="1">
            <a:spLocks noChangeArrowheads="1"/>
          </p:cNvSpPr>
          <p:nvPr/>
        </p:nvSpPr>
        <p:spPr bwMode="auto">
          <a:xfrm>
            <a:off x="377825" y="2085975"/>
            <a:ext cx="8586788" cy="369888"/>
          </a:xfrm>
          <a:prstGeom prst="rect">
            <a:avLst/>
          </a:prstGeom>
          <a:noFill/>
          <a:ln w="9525">
            <a:noFill/>
            <a:miter lim="800000"/>
            <a:headEnd/>
            <a:tailEnd/>
          </a:ln>
        </p:spPr>
        <p:txBody>
          <a:bodyPr>
            <a:spAutoFit/>
          </a:bodyPr>
          <a:lstStyle/>
          <a:p>
            <a:r>
              <a:rPr lang="en-GB">
                <a:ea typeface="ＭＳ Ｐゴシック" pitchFamily="34" charset="-128"/>
              </a:rPr>
              <a:t>Purchasing goods on the internet</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
        <p:nvSpPr>
          <p:cNvPr id="56322"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6323" name="Rectangle 6"/>
          <p:cNvSpPr>
            <a:spLocks noChangeArrowheads="1"/>
          </p:cNvSpPr>
          <p:nvPr/>
        </p:nvSpPr>
        <p:spPr bwMode="auto">
          <a:xfrm>
            <a:off x="354013" y="806450"/>
            <a:ext cx="7400925" cy="2585323"/>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How can we transmit information secretly across a public network?</a:t>
            </a:r>
          </a:p>
          <a:p>
            <a:pPr marL="174625" indent="-174625">
              <a:buFontTx/>
              <a:buChar char="•"/>
            </a:pPr>
            <a:endParaRPr lang="en-GB" dirty="0">
              <a:latin typeface="Calibri" pitchFamily="34" charset="0"/>
            </a:endParaRPr>
          </a:p>
          <a:p>
            <a:pPr marL="742950" lvl="1" indent="-285750">
              <a:buFontTx/>
              <a:buChar char="•"/>
            </a:pPr>
            <a:r>
              <a:rPr lang="en-GB" dirty="0">
                <a:latin typeface="Calibri" pitchFamily="34" charset="0"/>
              </a:rPr>
              <a:t>Transmitting information openly clearly doesn’t work. </a:t>
            </a:r>
            <a:br>
              <a:rPr lang="en-GB" dirty="0">
                <a:latin typeface="Calibri" pitchFamily="34" charset="0"/>
              </a:rPr>
            </a:br>
            <a:r>
              <a:rPr lang="en-GB" i="1" dirty="0">
                <a:solidFill>
                  <a:schemeClr val="hlink"/>
                </a:solidFill>
                <a:latin typeface="Calibri" pitchFamily="34" charset="0"/>
              </a:rPr>
              <a:t>I haven’t showered in five days…</a:t>
            </a:r>
          </a:p>
          <a:p>
            <a:pPr marL="742950" lvl="1" indent="-285750">
              <a:buFontTx/>
              <a:buChar char="•"/>
            </a:pPr>
            <a:endParaRPr lang="en-GB" dirty="0">
              <a:latin typeface="Calibri" pitchFamily="34" charset="0"/>
            </a:endParaRPr>
          </a:p>
          <a:p>
            <a:pPr marL="742950" lvl="1" indent="-285750">
              <a:buFontTx/>
              <a:buChar char="•"/>
            </a:pPr>
            <a:r>
              <a:rPr lang="en-GB" dirty="0">
                <a:latin typeface="Calibri" pitchFamily="34" charset="0"/>
              </a:rPr>
              <a:t>If we send a key separately to the receiver and then a locked message this works…</a:t>
            </a:r>
            <a:br>
              <a:rPr lang="en-GB" dirty="0">
                <a:latin typeface="Calibri" pitchFamily="34" charset="0"/>
              </a:rPr>
            </a:br>
            <a:r>
              <a:rPr lang="en-GB" dirty="0">
                <a:latin typeface="Calibri" pitchFamily="34" charset="0"/>
              </a:rPr>
              <a:t>provided the interceptor doesn’t make a copy of the key. </a:t>
            </a:r>
            <a:br>
              <a:rPr lang="en-GB" dirty="0">
                <a:latin typeface="Calibri" pitchFamily="34" charset="0"/>
              </a:rPr>
            </a:br>
            <a:endParaRPr lang="en-GB" dirty="0">
              <a:latin typeface="Calibri"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
        <p:nvSpPr>
          <p:cNvPr id="57346"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7347" name="Rectangle 6"/>
          <p:cNvSpPr>
            <a:spLocks noChangeArrowheads="1"/>
          </p:cNvSpPr>
          <p:nvPr/>
        </p:nvSpPr>
        <p:spPr bwMode="auto">
          <a:xfrm>
            <a:off x="354013" y="806450"/>
            <a:ext cx="7400925" cy="3970318"/>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How can we transmit information secretly across a public network?</a:t>
            </a:r>
          </a:p>
          <a:p>
            <a:pPr marL="174625" indent="-174625">
              <a:buFontTx/>
              <a:buChar char="•"/>
            </a:pPr>
            <a:endParaRPr lang="en-GB" dirty="0">
              <a:latin typeface="Calibri" pitchFamily="34" charset="0"/>
            </a:endParaRPr>
          </a:p>
          <a:p>
            <a:pPr marL="742950" lvl="1" indent="-285750">
              <a:buFontTx/>
              <a:buChar char="•"/>
            </a:pPr>
            <a:r>
              <a:rPr lang="en-GB" dirty="0">
                <a:latin typeface="Calibri" pitchFamily="34" charset="0"/>
              </a:rPr>
              <a:t>Transmitting information openly clearly doesn’t work. </a:t>
            </a:r>
            <a:br>
              <a:rPr lang="en-GB" dirty="0">
                <a:latin typeface="Calibri" pitchFamily="34" charset="0"/>
              </a:rPr>
            </a:br>
            <a:r>
              <a:rPr lang="en-GB" i="1" dirty="0" smtClean="0">
                <a:solidFill>
                  <a:schemeClr val="hlink"/>
                </a:solidFill>
                <a:latin typeface="Calibri" pitchFamily="34" charset="0"/>
              </a:rPr>
              <a:t>I haven’t showered in five days…</a:t>
            </a:r>
            <a:endParaRPr lang="en-GB" i="1" dirty="0">
              <a:solidFill>
                <a:schemeClr val="hlink"/>
              </a:solidFill>
              <a:latin typeface="Calibri" pitchFamily="34" charset="0"/>
            </a:endParaRPr>
          </a:p>
          <a:p>
            <a:pPr marL="742950" lvl="1" indent="-285750">
              <a:buFontTx/>
              <a:buChar char="•"/>
            </a:pPr>
            <a:endParaRPr lang="en-GB" dirty="0">
              <a:latin typeface="Calibri" pitchFamily="34" charset="0"/>
            </a:endParaRPr>
          </a:p>
          <a:p>
            <a:pPr marL="742950" lvl="1" indent="-285750">
              <a:buFontTx/>
              <a:buChar char="•"/>
            </a:pPr>
            <a:r>
              <a:rPr lang="en-GB" dirty="0">
                <a:latin typeface="Calibri" pitchFamily="34" charset="0"/>
              </a:rPr>
              <a:t>If we send a key separately to the receiver and then a locked message this works…</a:t>
            </a:r>
            <a:br>
              <a:rPr lang="en-GB" dirty="0">
                <a:latin typeface="Calibri" pitchFamily="34" charset="0"/>
              </a:rPr>
            </a:br>
            <a:r>
              <a:rPr lang="en-GB" dirty="0">
                <a:latin typeface="Calibri" pitchFamily="34" charset="0"/>
              </a:rPr>
              <a:t>provided the interceptor doesn’t make a copy of the key. </a:t>
            </a:r>
            <a:br>
              <a:rPr lang="en-GB" dirty="0">
                <a:latin typeface="Calibri" pitchFamily="34" charset="0"/>
              </a:rPr>
            </a:br>
            <a:endParaRPr lang="en-GB" dirty="0">
              <a:latin typeface="Calibri" pitchFamily="34" charset="0"/>
            </a:endParaRPr>
          </a:p>
          <a:p>
            <a:pPr marL="742950" lvl="1" indent="-285750">
              <a:buFontTx/>
              <a:buChar char="•"/>
            </a:pPr>
            <a:r>
              <a:rPr lang="en-GB" dirty="0">
                <a:latin typeface="Calibri" pitchFamily="34" charset="0"/>
              </a:rPr>
              <a:t>If we send a box with an open padlock in that we have the key to, then the receiver can write the message, place in the box and lock. Only we can open the box. </a:t>
            </a:r>
            <a:br>
              <a:rPr lang="en-GB" dirty="0">
                <a:latin typeface="Calibri" pitchFamily="34" charset="0"/>
              </a:rPr>
            </a:br>
            <a:r>
              <a:rPr lang="en-GB" dirty="0">
                <a:latin typeface="Calibri" pitchFamily="34" charset="0"/>
              </a:rPr>
              <a:t>This works</a:t>
            </a:r>
            <a:r>
              <a:rPr lang="en-GB" dirty="0" smtClean="0">
                <a:latin typeface="Calibri" pitchFamily="34" charset="0"/>
              </a:rPr>
              <a:t>…(I still don’t know what Isabel wrote in her message) but </a:t>
            </a:r>
            <a:r>
              <a:rPr lang="en-GB" dirty="0">
                <a:latin typeface="Calibri" pitchFamily="34" charset="0"/>
              </a:rPr>
              <a:t>how does this translate to sending information across the internet?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
        <p:nvSpPr>
          <p:cNvPr id="58370"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58371" name="Rectangle 6"/>
          <p:cNvSpPr>
            <a:spLocks noChangeArrowheads="1"/>
          </p:cNvSpPr>
          <p:nvPr/>
        </p:nvSpPr>
        <p:spPr bwMode="auto">
          <a:xfrm>
            <a:off x="354013" y="806450"/>
            <a:ext cx="7400925" cy="4247317"/>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How can we transmit information secretly across a public network?</a:t>
            </a:r>
          </a:p>
          <a:p>
            <a:pPr marL="174625" indent="-174625">
              <a:buFontTx/>
              <a:buChar char="•"/>
            </a:pPr>
            <a:endParaRPr lang="en-GB" dirty="0">
              <a:latin typeface="Calibri" pitchFamily="34" charset="0"/>
            </a:endParaRPr>
          </a:p>
          <a:p>
            <a:pPr marL="742950" lvl="1" indent="-285750">
              <a:buFontTx/>
              <a:buChar char="•"/>
            </a:pPr>
            <a:r>
              <a:rPr lang="en-GB" dirty="0">
                <a:latin typeface="Calibri" pitchFamily="34" charset="0"/>
              </a:rPr>
              <a:t>Transmitting information openly clearly doesn’t work. </a:t>
            </a:r>
            <a:br>
              <a:rPr lang="en-GB" dirty="0">
                <a:latin typeface="Calibri" pitchFamily="34" charset="0"/>
              </a:rPr>
            </a:br>
            <a:r>
              <a:rPr lang="en-GB" i="1" dirty="0">
                <a:solidFill>
                  <a:schemeClr val="hlink"/>
                </a:solidFill>
                <a:latin typeface="Calibri" pitchFamily="34" charset="0"/>
              </a:rPr>
              <a:t>I haven’t showered in five days…</a:t>
            </a:r>
          </a:p>
          <a:p>
            <a:pPr marL="742950" lvl="1" indent="-285750">
              <a:buFontTx/>
              <a:buChar char="•"/>
            </a:pPr>
            <a:endParaRPr lang="en-GB" dirty="0">
              <a:latin typeface="Calibri" pitchFamily="34" charset="0"/>
            </a:endParaRPr>
          </a:p>
          <a:p>
            <a:pPr marL="742950" lvl="1" indent="-285750">
              <a:buFontTx/>
              <a:buChar char="•"/>
            </a:pPr>
            <a:r>
              <a:rPr lang="en-GB" dirty="0">
                <a:latin typeface="Calibri" pitchFamily="34" charset="0"/>
              </a:rPr>
              <a:t>If we send a key separately to the receiver and then a locked message this works…</a:t>
            </a:r>
            <a:br>
              <a:rPr lang="en-GB" dirty="0">
                <a:latin typeface="Calibri" pitchFamily="34" charset="0"/>
              </a:rPr>
            </a:br>
            <a:r>
              <a:rPr lang="en-GB" dirty="0">
                <a:latin typeface="Calibri" pitchFamily="34" charset="0"/>
              </a:rPr>
              <a:t>provided the interceptor doesn’t make a copy of the key. </a:t>
            </a:r>
            <a:br>
              <a:rPr lang="en-GB" dirty="0">
                <a:latin typeface="Calibri" pitchFamily="34" charset="0"/>
              </a:rPr>
            </a:br>
            <a:endParaRPr lang="en-GB" dirty="0">
              <a:latin typeface="Calibri" pitchFamily="34" charset="0"/>
            </a:endParaRPr>
          </a:p>
          <a:p>
            <a:pPr marL="742950" lvl="1" indent="-285750">
              <a:buFontTx/>
              <a:buChar char="•"/>
            </a:pPr>
            <a:r>
              <a:rPr lang="en-GB" dirty="0">
                <a:latin typeface="Calibri" pitchFamily="34" charset="0"/>
              </a:rPr>
              <a:t>If we send a box with an open padlock in that we have the key to, then the receiver can write the message, place in the box and lock. Only we can open the box. </a:t>
            </a:r>
            <a:br>
              <a:rPr lang="en-GB" dirty="0">
                <a:latin typeface="Calibri" pitchFamily="34" charset="0"/>
              </a:rPr>
            </a:br>
            <a:r>
              <a:rPr lang="en-GB" dirty="0">
                <a:latin typeface="Calibri" pitchFamily="34" charset="0"/>
              </a:rPr>
              <a:t>This works…(I still don’t know what Isabel wrote in her message) but how does this translate to sending information across the internet? </a:t>
            </a:r>
          </a:p>
          <a:p>
            <a:pPr marL="742950" lvl="1" indent="-285750">
              <a:buFontTx/>
              <a:buChar char="•"/>
            </a:pPr>
            <a:endParaRPr lang="en-GB" dirty="0">
              <a:latin typeface="Calibri"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16025" y="2573655"/>
            <a:ext cx="5402263" cy="31543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1"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68612" name="Rectangle 6"/>
          <p:cNvSpPr>
            <a:spLocks noChangeArrowheads="1"/>
          </p:cNvSpPr>
          <p:nvPr/>
        </p:nvSpPr>
        <p:spPr bwMode="auto">
          <a:xfrm>
            <a:off x="354013" y="806450"/>
            <a:ext cx="7400925" cy="1739900"/>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We are looking for a way to communicate information (e.g., a number) from one place to another in a public way such that only  the receiver can decode this. </a:t>
            </a:r>
          </a:p>
          <a:p>
            <a:pPr marL="174625" indent="-174625">
              <a:buFontTx/>
              <a:buChar char="•"/>
            </a:pPr>
            <a:endParaRPr lang="en-GB">
              <a:latin typeface="Calibri" pitchFamily="34" charset="0"/>
            </a:endParaRPr>
          </a:p>
          <a:p>
            <a:pPr marL="174625" indent="-174625">
              <a:buFontTx/>
              <a:buChar char="•"/>
            </a:pPr>
            <a:r>
              <a:rPr lang="en-GB">
                <a:latin typeface="Calibri" pitchFamily="34" charset="0"/>
              </a:rPr>
              <a:t>To do this we need some mathematical tools. The first of these is </a:t>
            </a:r>
            <a:r>
              <a:rPr lang="en-GB">
                <a:solidFill>
                  <a:srgbClr val="0000CC"/>
                </a:solidFill>
                <a:latin typeface="Calibri" pitchFamily="34" charset="0"/>
              </a:rPr>
              <a:t>modular arithmetic</a:t>
            </a:r>
            <a:r>
              <a:rPr lang="en-GB"/>
              <a:t>.</a:t>
            </a:r>
            <a:endParaRPr lang="en-GB">
              <a:latin typeface="Calibri" pitchFamily="34" charset="0"/>
            </a:endParaRPr>
          </a:p>
        </p:txBody>
      </p:sp>
      <p:pic>
        <p:nvPicPr>
          <p:cNvPr id="68613" name="Picture 6" descr="eqn1214"/>
          <p:cNvPicPr>
            <a:picLocks noChangeAspect="1" noChangeArrowheads="1"/>
          </p:cNvPicPr>
          <p:nvPr/>
        </p:nvPicPr>
        <p:blipFill>
          <a:blip r:embed="rId2"/>
          <a:srcRect/>
          <a:stretch>
            <a:fillRect/>
          </a:stretch>
        </p:blipFill>
        <p:spPr bwMode="auto">
          <a:xfrm>
            <a:off x="1692275" y="3692843"/>
            <a:ext cx="4330700" cy="419100"/>
          </a:xfrm>
          <a:prstGeom prst="rect">
            <a:avLst/>
          </a:prstGeom>
          <a:noFill/>
          <a:ln w="9525">
            <a:noFill/>
            <a:miter lim="800000"/>
            <a:headEnd/>
            <a:tailEnd/>
          </a:ln>
        </p:spPr>
      </p:pic>
      <p:pic>
        <p:nvPicPr>
          <p:cNvPr id="68614" name="Picture 7" descr="eqn4246"/>
          <p:cNvPicPr>
            <a:picLocks noChangeAspect="1" noChangeArrowheads="1"/>
          </p:cNvPicPr>
          <p:nvPr/>
        </p:nvPicPr>
        <p:blipFill>
          <a:blip r:embed="rId3"/>
          <a:srcRect/>
          <a:stretch>
            <a:fillRect/>
          </a:stretch>
        </p:blipFill>
        <p:spPr bwMode="auto">
          <a:xfrm>
            <a:off x="2713038" y="2870518"/>
            <a:ext cx="2095500" cy="404812"/>
          </a:xfrm>
          <a:prstGeom prst="rect">
            <a:avLst/>
          </a:prstGeom>
          <a:noFill/>
          <a:ln w="9525">
            <a:noFill/>
            <a:miter lim="800000"/>
            <a:headEnd/>
            <a:tailEnd/>
          </a:ln>
        </p:spPr>
      </p:pic>
      <p:pic>
        <p:nvPicPr>
          <p:cNvPr id="68615" name="Picture 8" descr="eqn2036"/>
          <p:cNvPicPr>
            <a:picLocks noChangeAspect="1" noChangeArrowheads="1"/>
          </p:cNvPicPr>
          <p:nvPr/>
        </p:nvPicPr>
        <p:blipFill>
          <a:blip r:embed="rId4"/>
          <a:srcRect/>
          <a:stretch>
            <a:fillRect/>
          </a:stretch>
        </p:blipFill>
        <p:spPr bwMode="auto">
          <a:xfrm>
            <a:off x="1565275" y="4608830"/>
            <a:ext cx="4822825" cy="695325"/>
          </a:xfrm>
          <a:prstGeom prst="rect">
            <a:avLst/>
          </a:prstGeom>
          <a:noFill/>
          <a:ln w="9525">
            <a:noFill/>
            <a:miter lim="800000"/>
            <a:headEnd/>
            <a:tailEnd/>
          </a:ln>
        </p:spPr>
      </p:pic>
      <p:sp>
        <p:nvSpPr>
          <p:cNvPr id="9"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Tree>
    <p:extLst>
      <p:ext uri="{BB962C8B-B14F-4D97-AF65-F5344CB8AC3E}">
        <p14:creationId xmlns:p14="http://schemas.microsoft.com/office/powerpoint/2010/main" val="52769142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16025" y="2573655"/>
            <a:ext cx="5402263" cy="31543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1"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68612" name="Rectangle 6"/>
          <p:cNvSpPr>
            <a:spLocks noChangeArrowheads="1"/>
          </p:cNvSpPr>
          <p:nvPr/>
        </p:nvSpPr>
        <p:spPr bwMode="auto">
          <a:xfrm>
            <a:off x="354013" y="806450"/>
            <a:ext cx="7400925" cy="1739900"/>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We are looking for a way to communicate information (e.g., a number) from one place to another in a public way such that only  the receiver can decode this. </a:t>
            </a:r>
          </a:p>
          <a:p>
            <a:pPr marL="174625" indent="-174625">
              <a:buFontTx/>
              <a:buChar char="•"/>
            </a:pPr>
            <a:endParaRPr lang="en-GB">
              <a:latin typeface="Calibri" pitchFamily="34" charset="0"/>
            </a:endParaRPr>
          </a:p>
          <a:p>
            <a:pPr marL="174625" indent="-174625">
              <a:buFontTx/>
              <a:buChar char="•"/>
            </a:pPr>
            <a:r>
              <a:rPr lang="en-GB">
                <a:latin typeface="Calibri" pitchFamily="34" charset="0"/>
              </a:rPr>
              <a:t>To do this we need some mathematical tools. The first of these is </a:t>
            </a:r>
            <a:r>
              <a:rPr lang="en-GB">
                <a:solidFill>
                  <a:srgbClr val="0000CC"/>
                </a:solidFill>
                <a:latin typeface="Calibri" pitchFamily="34" charset="0"/>
              </a:rPr>
              <a:t>modular arithmetic</a:t>
            </a:r>
            <a:r>
              <a:rPr lang="en-GB"/>
              <a:t>.</a:t>
            </a:r>
            <a:endParaRPr lang="en-GB">
              <a:latin typeface="Calibri" pitchFamily="34" charset="0"/>
            </a:endParaRPr>
          </a:p>
        </p:txBody>
      </p:sp>
      <p:pic>
        <p:nvPicPr>
          <p:cNvPr id="68613" name="Picture 6" descr="eqn1214"/>
          <p:cNvPicPr>
            <a:picLocks noChangeAspect="1" noChangeArrowheads="1"/>
          </p:cNvPicPr>
          <p:nvPr/>
        </p:nvPicPr>
        <p:blipFill>
          <a:blip r:embed="rId2"/>
          <a:srcRect/>
          <a:stretch>
            <a:fillRect/>
          </a:stretch>
        </p:blipFill>
        <p:spPr bwMode="auto">
          <a:xfrm>
            <a:off x="1692275" y="3692843"/>
            <a:ext cx="4330700" cy="419100"/>
          </a:xfrm>
          <a:prstGeom prst="rect">
            <a:avLst/>
          </a:prstGeom>
          <a:noFill/>
          <a:ln w="9525">
            <a:noFill/>
            <a:miter lim="800000"/>
            <a:headEnd/>
            <a:tailEnd/>
          </a:ln>
        </p:spPr>
      </p:pic>
      <p:pic>
        <p:nvPicPr>
          <p:cNvPr id="68614" name="Picture 7" descr="eqn4246"/>
          <p:cNvPicPr>
            <a:picLocks noChangeAspect="1" noChangeArrowheads="1"/>
          </p:cNvPicPr>
          <p:nvPr/>
        </p:nvPicPr>
        <p:blipFill>
          <a:blip r:embed="rId3"/>
          <a:srcRect/>
          <a:stretch>
            <a:fillRect/>
          </a:stretch>
        </p:blipFill>
        <p:spPr bwMode="auto">
          <a:xfrm>
            <a:off x="2713038" y="2870518"/>
            <a:ext cx="2095500" cy="404812"/>
          </a:xfrm>
          <a:prstGeom prst="rect">
            <a:avLst/>
          </a:prstGeom>
          <a:noFill/>
          <a:ln w="9525">
            <a:noFill/>
            <a:miter lim="800000"/>
            <a:headEnd/>
            <a:tailEnd/>
          </a:ln>
        </p:spPr>
      </p:pic>
      <p:pic>
        <p:nvPicPr>
          <p:cNvPr id="68615" name="Picture 8" descr="eqn2036"/>
          <p:cNvPicPr>
            <a:picLocks noChangeAspect="1" noChangeArrowheads="1"/>
          </p:cNvPicPr>
          <p:nvPr/>
        </p:nvPicPr>
        <p:blipFill>
          <a:blip r:embed="rId4"/>
          <a:srcRect/>
          <a:stretch>
            <a:fillRect/>
          </a:stretch>
        </p:blipFill>
        <p:spPr bwMode="auto">
          <a:xfrm>
            <a:off x="1565275" y="4608830"/>
            <a:ext cx="4822825" cy="695325"/>
          </a:xfrm>
          <a:prstGeom prst="rect">
            <a:avLst/>
          </a:prstGeom>
          <a:noFill/>
          <a:ln w="9525">
            <a:noFill/>
            <a:miter lim="800000"/>
            <a:headEnd/>
            <a:tailEnd/>
          </a:ln>
        </p:spPr>
      </p:pic>
      <p:sp>
        <p:nvSpPr>
          <p:cNvPr id="9" name="Text Box 2"/>
          <p:cNvSpPr txBox="1">
            <a:spLocks noChangeArrowheads="1"/>
          </p:cNvSpPr>
          <p:nvPr/>
        </p:nvSpPr>
        <p:spPr bwMode="auto">
          <a:xfrm>
            <a:off x="1358900" y="44450"/>
            <a:ext cx="63960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 Summary of lecture 13</a:t>
            </a:r>
          </a:p>
        </p:txBody>
      </p:sp>
      <p:sp>
        <p:nvSpPr>
          <p:cNvPr id="2" name="Rectangle 1"/>
          <p:cNvSpPr/>
          <p:nvPr/>
        </p:nvSpPr>
        <p:spPr>
          <a:xfrm>
            <a:off x="-213360" y="5754777"/>
            <a:ext cx="9006840" cy="923330"/>
          </a:xfrm>
          <a:prstGeom prst="rect">
            <a:avLst/>
          </a:prstGeom>
        </p:spPr>
        <p:txBody>
          <a:bodyPr wrap="square">
            <a:spAutoFit/>
          </a:bodyPr>
          <a:lstStyle/>
          <a:p>
            <a:pPr marL="742950" lvl="1" indent="-285750">
              <a:buFontTx/>
              <a:buChar char="•"/>
            </a:pPr>
            <a:endParaRPr lang="en-GB" dirty="0">
              <a:latin typeface="Calibri" pitchFamily="34" charset="0"/>
            </a:endParaRPr>
          </a:p>
          <a:p>
            <a:pPr marL="742950" lvl="1" indent="-285750">
              <a:buFontTx/>
              <a:buChar char="•"/>
            </a:pPr>
            <a:r>
              <a:rPr lang="en-GB" b="1" dirty="0">
                <a:latin typeface="Calibri" pitchFamily="34" charset="0"/>
              </a:rPr>
              <a:t>Question: </a:t>
            </a:r>
            <a:br>
              <a:rPr lang="en-GB" b="1" dirty="0">
                <a:latin typeface="Calibri" pitchFamily="34" charset="0"/>
              </a:rPr>
            </a:br>
            <a:r>
              <a:rPr lang="en-GB" b="1" dirty="0">
                <a:latin typeface="Calibri" pitchFamily="34" charset="0"/>
              </a:rPr>
              <a:t>When we divide 78125 by 7 what is the remainder? </a:t>
            </a:r>
          </a:p>
        </p:txBody>
      </p:sp>
    </p:spTree>
    <p:extLst>
      <p:ext uri="{BB962C8B-B14F-4D97-AF65-F5344CB8AC3E}">
        <p14:creationId xmlns:p14="http://schemas.microsoft.com/office/powerpoint/2010/main" val="337132813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2637251" y="44450"/>
            <a:ext cx="3840924" cy="584775"/>
          </a:xfrm>
          <a:prstGeom prst="rect">
            <a:avLst/>
          </a:prstGeom>
          <a:noFill/>
          <a:ln w="9525">
            <a:noFill/>
            <a:miter lim="800000"/>
            <a:headEnd/>
            <a:tailEnd/>
          </a:ln>
        </p:spPr>
        <p:txBody>
          <a:bodyPr wrap="none">
            <a:spAutoFit/>
          </a:bodyPr>
          <a:lstStyle/>
          <a:p>
            <a:pPr algn="ctr"/>
            <a:r>
              <a:rPr lang="en-GB" sz="3200" dirty="0">
                <a:latin typeface="Calibri" pitchFamily="34" charset="0"/>
                <a:ea typeface="ＭＳ Ｐゴシック" pitchFamily="34" charset="-128"/>
              </a:rPr>
              <a:t>Fermat’s </a:t>
            </a:r>
            <a:r>
              <a:rPr lang="en-GB" sz="3200" dirty="0" smtClean="0">
                <a:latin typeface="Calibri" pitchFamily="34" charset="0"/>
                <a:ea typeface="ＭＳ Ｐゴシック" pitchFamily="34" charset="-128"/>
              </a:rPr>
              <a:t>last </a:t>
            </a:r>
            <a:r>
              <a:rPr lang="en-GB" sz="3200" dirty="0">
                <a:latin typeface="Calibri" pitchFamily="34" charset="0"/>
                <a:ea typeface="ＭＳ Ｐゴシック" pitchFamily="34" charset="-128"/>
              </a:rPr>
              <a:t>theorem</a:t>
            </a:r>
          </a:p>
        </p:txBody>
      </p:sp>
      <p:sp>
        <p:nvSpPr>
          <p:cNvPr id="59394"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20484" name="Rectangle 6"/>
          <p:cNvSpPr>
            <a:spLocks noChangeArrowheads="1"/>
          </p:cNvSpPr>
          <p:nvPr/>
        </p:nvSpPr>
        <p:spPr bwMode="auto">
          <a:xfrm>
            <a:off x="525463" y="1966913"/>
            <a:ext cx="4537075" cy="1477962"/>
          </a:xfrm>
          <a:prstGeom prst="rect">
            <a:avLst/>
          </a:prstGeom>
          <a:noFill/>
          <a:ln>
            <a:noFill/>
          </a:ln>
          <a:effectLst/>
          <a:extLst>
            <a:ext uri="{909E8E84-426E-40dd-AFC4-6F175D3DCCD1}"/>
            <a:ext uri="{91240B29-F687-4f45-9708-019B960494DF}"/>
            <a:ext uri="{AF507438-7753-43e0-B8FC-AC1667EBCBE1}"/>
          </a:extLst>
        </p:spPr>
        <p:txBody>
          <a:bodyPr>
            <a:spAutoFit/>
          </a:bodyPr>
          <a:lstStyle/>
          <a:p>
            <a:pPr fontAlgn="auto">
              <a:spcBef>
                <a:spcPts val="0"/>
              </a:spcBef>
              <a:spcAft>
                <a:spcPts val="0"/>
              </a:spcAft>
              <a:defRPr/>
            </a:pPr>
            <a:r>
              <a:rPr lang="en-US" i="1" dirty="0">
                <a:latin typeface="+mn-lt"/>
                <a:cs typeface="+mn-cs"/>
              </a:rPr>
              <a:t>And this proposition is generally true for all progressions and for all prime numbers; the proof of which I would send to you, if I were not afraid to be too long.</a:t>
            </a:r>
            <a:endParaRPr lang="en-GB" i="1" dirty="0">
              <a:latin typeface="+mn-lt"/>
              <a:cs typeface="+mn-cs"/>
            </a:endParaRPr>
          </a:p>
          <a:p>
            <a:pPr marL="174625" indent="-174625" fontAlgn="auto">
              <a:spcBef>
                <a:spcPts val="0"/>
              </a:spcBef>
              <a:spcAft>
                <a:spcPts val="0"/>
              </a:spcAft>
              <a:buFontTx/>
              <a:buChar char="•"/>
              <a:defRPr/>
            </a:pPr>
            <a:endParaRPr lang="en-GB" dirty="0">
              <a:latin typeface="+mn-lt"/>
              <a:cs typeface="+mn-cs"/>
            </a:endParaRPr>
          </a:p>
        </p:txBody>
      </p:sp>
      <p:pic>
        <p:nvPicPr>
          <p:cNvPr id="59396" name="Picture 1" descr="Pierre_de_Fermat.jpg"/>
          <p:cNvPicPr>
            <a:picLocks noChangeAspect="1"/>
          </p:cNvPicPr>
          <p:nvPr/>
        </p:nvPicPr>
        <p:blipFill>
          <a:blip r:embed="rId2"/>
          <a:srcRect/>
          <a:stretch>
            <a:fillRect/>
          </a:stretch>
        </p:blipFill>
        <p:spPr bwMode="auto">
          <a:xfrm>
            <a:off x="5264150" y="765175"/>
            <a:ext cx="3087688" cy="4132263"/>
          </a:xfrm>
          <a:prstGeom prst="rect">
            <a:avLst/>
          </a:prstGeom>
          <a:noFill/>
          <a:ln w="9525">
            <a:noFill/>
            <a:miter lim="800000"/>
            <a:headEnd/>
            <a:tailEnd/>
          </a:ln>
        </p:spPr>
      </p:pic>
      <p:sp>
        <p:nvSpPr>
          <p:cNvPr id="59397" name="Rectangle 6"/>
          <p:cNvSpPr>
            <a:spLocks noChangeArrowheads="1"/>
          </p:cNvSpPr>
          <p:nvPr/>
        </p:nvSpPr>
        <p:spPr bwMode="auto">
          <a:xfrm>
            <a:off x="5943600" y="5105400"/>
            <a:ext cx="1828800" cy="647700"/>
          </a:xfrm>
          <a:prstGeom prst="rect">
            <a:avLst/>
          </a:prstGeom>
          <a:noFill/>
          <a:ln w="9525">
            <a:noFill/>
            <a:miter lim="800000"/>
            <a:headEnd/>
            <a:tailEnd/>
          </a:ln>
        </p:spPr>
        <p:txBody>
          <a:bodyPr>
            <a:spAutoFit/>
          </a:bodyPr>
          <a:lstStyle/>
          <a:p>
            <a:pPr algn="ctr"/>
            <a:r>
              <a:rPr lang="en-GB">
                <a:latin typeface="Calibri" pitchFamily="34" charset="0"/>
              </a:rPr>
              <a:t>Pierre de Fermat</a:t>
            </a:r>
          </a:p>
          <a:p>
            <a:pPr algn="ctr"/>
            <a:r>
              <a:rPr lang="en-GB">
                <a:latin typeface="Calibri" pitchFamily="34" charset="0"/>
              </a:rPr>
              <a:t>1601 –1665 </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andrew_wiles"/>
          <p:cNvPicPr>
            <a:picLocks noChangeAspect="1" noChangeArrowheads="1"/>
          </p:cNvPicPr>
          <p:nvPr/>
        </p:nvPicPr>
        <p:blipFill>
          <a:blip r:embed="rId2"/>
          <a:srcRect/>
          <a:stretch>
            <a:fillRect/>
          </a:stretch>
        </p:blipFill>
        <p:spPr bwMode="auto">
          <a:xfrm>
            <a:off x="263525" y="225425"/>
            <a:ext cx="4340225" cy="2654300"/>
          </a:xfrm>
          <a:prstGeom prst="rect">
            <a:avLst/>
          </a:prstGeom>
          <a:noFill/>
          <a:ln w="9525">
            <a:noFill/>
            <a:miter lim="800000"/>
            <a:headEnd/>
            <a:tailEnd/>
          </a:ln>
        </p:spPr>
      </p:pic>
      <p:sp>
        <p:nvSpPr>
          <p:cNvPr id="60418" name="Rectangle 3"/>
          <p:cNvSpPr>
            <a:spLocks noChangeArrowheads="1"/>
          </p:cNvSpPr>
          <p:nvPr/>
        </p:nvSpPr>
        <p:spPr bwMode="auto">
          <a:xfrm>
            <a:off x="2787650" y="2879725"/>
            <a:ext cx="1581150" cy="366713"/>
          </a:xfrm>
          <a:prstGeom prst="rect">
            <a:avLst/>
          </a:prstGeom>
          <a:noFill/>
          <a:ln w="9525">
            <a:noFill/>
            <a:miter lim="800000"/>
            <a:headEnd/>
            <a:tailEnd/>
          </a:ln>
        </p:spPr>
        <p:txBody>
          <a:bodyPr wrap="none">
            <a:spAutoFit/>
          </a:bodyPr>
          <a:lstStyle/>
          <a:p>
            <a:pPr defTabSz="914400"/>
            <a:r>
              <a:rPr lang="en-GB"/>
              <a:t>Andrew Wiles</a:t>
            </a:r>
          </a:p>
        </p:txBody>
      </p:sp>
      <p:sp>
        <p:nvSpPr>
          <p:cNvPr id="60419" name="Rectangle 4">
            <a:hlinkClick r:id="rId3"/>
          </p:cNvPr>
          <p:cNvSpPr>
            <a:spLocks noChangeArrowheads="1"/>
          </p:cNvSpPr>
          <p:nvPr/>
        </p:nvSpPr>
        <p:spPr bwMode="auto">
          <a:xfrm>
            <a:off x="4178300" y="6083300"/>
            <a:ext cx="9144000" cy="0"/>
          </a:xfrm>
          <a:prstGeom prst="rect">
            <a:avLst/>
          </a:prstGeom>
          <a:noFill/>
          <a:ln w="9525">
            <a:noFill/>
            <a:miter lim="800000"/>
            <a:headEnd/>
            <a:tailEnd/>
          </a:ln>
        </p:spPr>
        <p:txBody>
          <a:bodyPr anchor="ctr">
            <a:spAutoFit/>
          </a:bodyPr>
          <a:lstStyle/>
          <a:p>
            <a:endParaRPr lang="en-GB"/>
          </a:p>
        </p:txBody>
      </p:sp>
      <p:sp>
        <p:nvSpPr>
          <p:cNvPr id="60420" name="Rectangle 5">
            <a:hlinkClick r:id="rId3"/>
          </p:cNvPr>
          <p:cNvSpPr>
            <a:spLocks noChangeArrowheads="1"/>
          </p:cNvSpPr>
          <p:nvPr/>
        </p:nvSpPr>
        <p:spPr bwMode="auto">
          <a:xfrm>
            <a:off x="6426200" y="5016500"/>
            <a:ext cx="9144000" cy="0"/>
          </a:xfrm>
          <a:prstGeom prst="rect">
            <a:avLst/>
          </a:prstGeom>
          <a:noFill/>
          <a:ln w="9525">
            <a:noFill/>
            <a:miter lim="800000"/>
            <a:headEnd/>
            <a:tailEnd/>
          </a:ln>
        </p:spPr>
        <p:txBody>
          <a:bodyPr anchor="ctr">
            <a:spAutoFit/>
          </a:bodyPr>
          <a:lstStyle/>
          <a:p>
            <a:endParaRPr lang="en-GB"/>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andrew_wiles"/>
          <p:cNvPicPr>
            <a:picLocks noChangeAspect="1" noChangeArrowheads="1"/>
          </p:cNvPicPr>
          <p:nvPr/>
        </p:nvPicPr>
        <p:blipFill>
          <a:blip r:embed="rId2"/>
          <a:srcRect/>
          <a:stretch>
            <a:fillRect/>
          </a:stretch>
        </p:blipFill>
        <p:spPr bwMode="auto">
          <a:xfrm>
            <a:off x="263525" y="225425"/>
            <a:ext cx="4340225" cy="2654300"/>
          </a:xfrm>
          <a:prstGeom prst="rect">
            <a:avLst/>
          </a:prstGeom>
          <a:noFill/>
          <a:ln w="9525">
            <a:noFill/>
            <a:miter lim="800000"/>
            <a:headEnd/>
            <a:tailEnd/>
          </a:ln>
        </p:spPr>
      </p:pic>
      <p:sp>
        <p:nvSpPr>
          <p:cNvPr id="61442" name="Rectangle 3"/>
          <p:cNvSpPr>
            <a:spLocks noChangeArrowheads="1"/>
          </p:cNvSpPr>
          <p:nvPr/>
        </p:nvSpPr>
        <p:spPr bwMode="auto">
          <a:xfrm>
            <a:off x="2787650" y="2879725"/>
            <a:ext cx="1581150" cy="366713"/>
          </a:xfrm>
          <a:prstGeom prst="rect">
            <a:avLst/>
          </a:prstGeom>
          <a:noFill/>
          <a:ln w="9525">
            <a:noFill/>
            <a:miter lim="800000"/>
            <a:headEnd/>
            <a:tailEnd/>
          </a:ln>
        </p:spPr>
        <p:txBody>
          <a:bodyPr wrap="none">
            <a:spAutoFit/>
          </a:bodyPr>
          <a:lstStyle/>
          <a:p>
            <a:r>
              <a:rPr lang="en-GB"/>
              <a:t>Andrew Wiles</a:t>
            </a:r>
          </a:p>
        </p:txBody>
      </p:sp>
      <p:sp>
        <p:nvSpPr>
          <p:cNvPr id="61443" name="Rectangle 4">
            <a:hlinkClick r:id="rId3"/>
          </p:cNvPr>
          <p:cNvSpPr>
            <a:spLocks noChangeArrowheads="1"/>
          </p:cNvSpPr>
          <p:nvPr/>
        </p:nvSpPr>
        <p:spPr bwMode="auto">
          <a:xfrm>
            <a:off x="4178300" y="6083300"/>
            <a:ext cx="9144000" cy="0"/>
          </a:xfrm>
          <a:prstGeom prst="rect">
            <a:avLst/>
          </a:prstGeom>
          <a:noFill/>
          <a:ln w="9525">
            <a:noFill/>
            <a:miter lim="800000"/>
            <a:headEnd/>
            <a:tailEnd/>
          </a:ln>
        </p:spPr>
        <p:txBody>
          <a:bodyPr anchor="ctr">
            <a:spAutoFit/>
          </a:bodyPr>
          <a:lstStyle/>
          <a:p>
            <a:endParaRPr lang="en-GB"/>
          </a:p>
        </p:txBody>
      </p:sp>
      <p:sp>
        <p:nvSpPr>
          <p:cNvPr id="61444" name="Rectangle 5">
            <a:hlinkClick r:id="rId3"/>
          </p:cNvPr>
          <p:cNvSpPr>
            <a:spLocks noChangeArrowheads="1"/>
          </p:cNvSpPr>
          <p:nvPr/>
        </p:nvSpPr>
        <p:spPr bwMode="auto">
          <a:xfrm>
            <a:off x="6426200" y="5016500"/>
            <a:ext cx="9144000" cy="0"/>
          </a:xfrm>
          <a:prstGeom prst="rect">
            <a:avLst/>
          </a:prstGeom>
          <a:noFill/>
          <a:ln w="9525">
            <a:noFill/>
            <a:miter lim="800000"/>
            <a:headEnd/>
            <a:tailEnd/>
          </a:ln>
        </p:spPr>
        <p:txBody>
          <a:bodyPr anchor="ctr">
            <a:spAutoFit/>
          </a:bodyPr>
          <a:lstStyle/>
          <a:p>
            <a:endParaRPr lang="en-GB"/>
          </a:p>
        </p:txBody>
      </p:sp>
      <p:pic>
        <p:nvPicPr>
          <p:cNvPr id="61445" name="Picture 6" descr="Capture"/>
          <p:cNvPicPr>
            <a:picLocks noChangeAspect="1" noChangeArrowheads="1"/>
          </p:cNvPicPr>
          <p:nvPr/>
        </p:nvPicPr>
        <p:blipFill>
          <a:blip r:embed="rId4"/>
          <a:srcRect/>
          <a:stretch>
            <a:fillRect/>
          </a:stretch>
        </p:blipFill>
        <p:spPr bwMode="auto">
          <a:xfrm>
            <a:off x="4157663" y="3230563"/>
            <a:ext cx="4202112" cy="2798762"/>
          </a:xfrm>
          <a:prstGeom prst="rect">
            <a:avLst/>
          </a:prstGeom>
          <a:noFill/>
          <a:ln w="9525">
            <a:noFill/>
            <a:miter lim="800000"/>
            <a:headEnd/>
            <a:tailEnd/>
          </a:ln>
        </p:spPr>
      </p:pic>
      <p:sp>
        <p:nvSpPr>
          <p:cNvPr id="61446" name="Rectangle 7"/>
          <p:cNvSpPr>
            <a:spLocks noChangeArrowheads="1"/>
          </p:cNvSpPr>
          <p:nvPr/>
        </p:nvSpPr>
        <p:spPr bwMode="auto">
          <a:xfrm>
            <a:off x="3725863" y="6021388"/>
            <a:ext cx="5008562" cy="641350"/>
          </a:xfrm>
          <a:prstGeom prst="rect">
            <a:avLst/>
          </a:prstGeom>
          <a:noFill/>
          <a:ln w="9525">
            <a:noFill/>
            <a:miter lim="800000"/>
            <a:headEnd/>
            <a:tailEnd/>
          </a:ln>
        </p:spPr>
        <p:txBody>
          <a:bodyPr>
            <a:spAutoFit/>
          </a:bodyPr>
          <a:lstStyle/>
          <a:p>
            <a:pPr algn="ctr"/>
            <a:r>
              <a:rPr lang="en-GB"/>
              <a:t>The Andrew Wiles Building, </a:t>
            </a:r>
          </a:p>
          <a:p>
            <a:pPr algn="ctr"/>
            <a:r>
              <a:rPr lang="en-GB"/>
              <a:t>Mathematical Institute, University of Oxford</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p:cNvSpPr txBox="1">
            <a:spLocks noChangeArrowheads="1"/>
          </p:cNvSpPr>
          <p:nvPr/>
        </p:nvSpPr>
        <p:spPr bwMode="auto">
          <a:xfrm>
            <a:off x="2625725" y="44450"/>
            <a:ext cx="38814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Some announcements</a:t>
            </a:r>
          </a:p>
        </p:txBody>
      </p:sp>
      <p:sp>
        <p:nvSpPr>
          <p:cNvPr id="62466"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62467" name="Rectangle 6"/>
          <p:cNvSpPr>
            <a:spLocks noChangeArrowheads="1"/>
          </p:cNvSpPr>
          <p:nvPr/>
        </p:nvSpPr>
        <p:spPr bwMode="auto">
          <a:xfrm>
            <a:off x="354013" y="806450"/>
            <a:ext cx="7400925" cy="915988"/>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Feng Zhu’s office hour next week will be from 11-midday on Friday in the Common Room (instead of 4-5pm on Monday).</a:t>
            </a:r>
          </a:p>
          <a:p>
            <a:pPr marL="174625" indent="-174625">
              <a:buFontTx/>
              <a:buChar char="•"/>
            </a:pPr>
            <a:endParaRPr lang="en-GB">
              <a:latin typeface="Calibri" pitchFamily="34"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2625725" y="44450"/>
            <a:ext cx="3881438"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Some announcements</a:t>
            </a:r>
          </a:p>
        </p:txBody>
      </p:sp>
      <p:sp>
        <p:nvSpPr>
          <p:cNvPr id="63490"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63491" name="Rectangle 6"/>
          <p:cNvSpPr>
            <a:spLocks noChangeArrowheads="1"/>
          </p:cNvSpPr>
          <p:nvPr/>
        </p:nvSpPr>
        <p:spPr bwMode="auto">
          <a:xfrm>
            <a:off x="354013" y="806450"/>
            <a:ext cx="7400925" cy="1465263"/>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Feng Zhu’s office hour next week will be from 11-midday on Friday in the Common Room (instead of 4-5pm on Monday).</a:t>
            </a:r>
          </a:p>
          <a:p>
            <a:pPr marL="174625" indent="-174625">
              <a:buFontTx/>
              <a:buChar char="•"/>
            </a:pPr>
            <a:endParaRPr lang="en-GB">
              <a:latin typeface="Calibri" pitchFamily="34" charset="0"/>
            </a:endParaRPr>
          </a:p>
          <a:p>
            <a:pPr marL="174625" indent="-174625">
              <a:buFontTx/>
              <a:buChar char="•"/>
            </a:pPr>
            <a:r>
              <a:rPr lang="en-GB">
                <a:latin typeface="Calibri" pitchFamily="34" charset="0"/>
              </a:rPr>
              <a:t>Heather Macbeth will not be giving an office hour this week (normally Wednesdays 2–3pm).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2"/>
          <a:srcRect/>
          <a:stretch>
            <a:fillRect/>
          </a:stretch>
        </p:blipFill>
        <p:spPr bwMode="auto">
          <a:xfrm>
            <a:off x="5422900" y="1554163"/>
            <a:ext cx="2098675" cy="2100262"/>
          </a:xfrm>
          <a:prstGeom prst="rect">
            <a:avLst/>
          </a:prstGeom>
          <a:noFill/>
          <a:ln w="9525">
            <a:noFill/>
            <a:miter lim="800000"/>
            <a:headEnd/>
            <a:tailEnd/>
          </a:ln>
        </p:spPr>
      </p:pic>
      <p:sp>
        <p:nvSpPr>
          <p:cNvPr id="28674" name="Text Box 2"/>
          <p:cNvSpPr txBox="1">
            <a:spLocks noChangeArrowheads="1"/>
          </p:cNvSpPr>
          <p:nvPr/>
        </p:nvSpPr>
        <p:spPr bwMode="auto">
          <a:xfrm>
            <a:off x="1593850" y="44450"/>
            <a:ext cx="5927725" cy="1077913"/>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a:t>
            </a:r>
          </a:p>
          <a:p>
            <a:pPr algn="ctr"/>
            <a:r>
              <a:rPr lang="en-GB" sz="3200">
                <a:latin typeface="Calibri" pitchFamily="34" charset="0"/>
                <a:ea typeface="ＭＳ Ｐゴシック" pitchFamily="34" charset="-128"/>
              </a:rPr>
              <a:t>What is it and why do we need it?</a:t>
            </a:r>
          </a:p>
        </p:txBody>
      </p:sp>
      <p:pic>
        <p:nvPicPr>
          <p:cNvPr id="28675" name="Picture 9"/>
          <p:cNvPicPr>
            <a:picLocks noChangeAspect="1"/>
          </p:cNvPicPr>
          <p:nvPr/>
        </p:nvPicPr>
        <p:blipFill>
          <a:blip r:embed="rId3"/>
          <a:srcRect/>
          <a:stretch>
            <a:fillRect/>
          </a:stretch>
        </p:blipFill>
        <p:spPr bwMode="auto">
          <a:xfrm>
            <a:off x="2236788" y="2933700"/>
            <a:ext cx="1011237" cy="1011238"/>
          </a:xfrm>
          <a:prstGeom prst="rect">
            <a:avLst/>
          </a:prstGeom>
          <a:noFill/>
          <a:ln w="9525">
            <a:noFill/>
            <a:miter lim="800000"/>
            <a:headEnd/>
            <a:tailEnd/>
          </a:ln>
        </p:spPr>
      </p:pic>
      <p:pic>
        <p:nvPicPr>
          <p:cNvPr id="28676" name="Picture 12"/>
          <p:cNvPicPr>
            <a:picLocks noChangeAspect="1"/>
          </p:cNvPicPr>
          <p:nvPr/>
        </p:nvPicPr>
        <p:blipFill>
          <a:blip r:embed="rId4"/>
          <a:srcRect/>
          <a:stretch>
            <a:fillRect/>
          </a:stretch>
        </p:blipFill>
        <p:spPr bwMode="auto">
          <a:xfrm>
            <a:off x="690563" y="2895600"/>
            <a:ext cx="1057275" cy="1074738"/>
          </a:xfrm>
          <a:prstGeom prst="rect">
            <a:avLst/>
          </a:prstGeom>
          <a:noFill/>
          <a:ln w="9525">
            <a:noFill/>
            <a:miter lim="800000"/>
            <a:headEnd/>
            <a:tailEnd/>
          </a:ln>
        </p:spPr>
      </p:pic>
      <p:sp>
        <p:nvSpPr>
          <p:cNvPr id="28677" name="Text Box 3"/>
          <p:cNvSpPr txBox="1">
            <a:spLocks noChangeArrowheads="1"/>
          </p:cNvSpPr>
          <p:nvPr/>
        </p:nvSpPr>
        <p:spPr bwMode="auto">
          <a:xfrm>
            <a:off x="179388" y="1381125"/>
            <a:ext cx="8586787" cy="368300"/>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The need to transfer important information in a secure way is vital, e.g.,</a:t>
            </a:r>
          </a:p>
        </p:txBody>
      </p:sp>
      <p:sp>
        <p:nvSpPr>
          <p:cNvPr id="28678" name="Text Box 3"/>
          <p:cNvSpPr txBox="1">
            <a:spLocks noChangeArrowheads="1"/>
          </p:cNvSpPr>
          <p:nvPr/>
        </p:nvSpPr>
        <p:spPr bwMode="auto">
          <a:xfrm>
            <a:off x="3814763" y="3248025"/>
            <a:ext cx="4292600" cy="369888"/>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Transmitting private messages</a:t>
            </a:r>
          </a:p>
        </p:txBody>
      </p:sp>
      <p:sp>
        <p:nvSpPr>
          <p:cNvPr id="28679" name="Text Box 3"/>
          <p:cNvSpPr txBox="1">
            <a:spLocks noChangeArrowheads="1"/>
          </p:cNvSpPr>
          <p:nvPr/>
        </p:nvSpPr>
        <p:spPr bwMode="auto">
          <a:xfrm>
            <a:off x="377825" y="2085975"/>
            <a:ext cx="8586788" cy="369888"/>
          </a:xfrm>
          <a:prstGeom prst="rect">
            <a:avLst/>
          </a:prstGeom>
          <a:noFill/>
          <a:ln w="9525">
            <a:noFill/>
            <a:miter lim="800000"/>
            <a:headEnd/>
            <a:tailEnd/>
          </a:ln>
        </p:spPr>
        <p:txBody>
          <a:bodyPr>
            <a:spAutoFit/>
          </a:bodyPr>
          <a:lstStyle/>
          <a:p>
            <a:r>
              <a:rPr lang="en-GB">
                <a:ea typeface="ＭＳ Ｐゴシック" pitchFamily="34" charset="-128"/>
              </a:rPr>
              <a:t>Purchasing goods on the internet</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2601913" y="44450"/>
            <a:ext cx="3944937"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Summary of lecture 14</a:t>
            </a:r>
          </a:p>
        </p:txBody>
      </p:sp>
      <p:sp>
        <p:nvSpPr>
          <p:cNvPr id="67586" name="Rectangle 6"/>
          <p:cNvSpPr>
            <a:spLocks noChangeArrowheads="1"/>
          </p:cNvSpPr>
          <p:nvPr/>
        </p:nvSpPr>
        <p:spPr bwMode="auto">
          <a:xfrm>
            <a:off x="354013" y="806450"/>
            <a:ext cx="7400925" cy="915988"/>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We are looking for a way to communicate information (e.g., a number) from one place to another in a public way such that only  the receiver can decode this. </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01888" y="1611313"/>
            <a:ext cx="3165475" cy="7302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34" name="Text Box 2"/>
          <p:cNvSpPr txBox="1">
            <a:spLocks noChangeArrowheads="1"/>
          </p:cNvSpPr>
          <p:nvPr/>
        </p:nvSpPr>
        <p:spPr bwMode="auto">
          <a:xfrm>
            <a:off x="2601913" y="44450"/>
            <a:ext cx="3944937"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Summary of lecture 14</a:t>
            </a:r>
          </a:p>
        </p:txBody>
      </p:sp>
      <p:sp>
        <p:nvSpPr>
          <p:cNvPr id="69635" name="Rectangle 6"/>
          <p:cNvSpPr>
            <a:spLocks noChangeArrowheads="1"/>
          </p:cNvSpPr>
          <p:nvPr/>
        </p:nvSpPr>
        <p:spPr bwMode="auto">
          <a:xfrm>
            <a:off x="354013" y="806450"/>
            <a:ext cx="7400925" cy="2563813"/>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There are three useful properties of modular arithmetic. </a:t>
            </a:r>
            <a:br>
              <a:rPr lang="en-GB">
                <a:latin typeface="Calibri" pitchFamily="34" charset="0"/>
              </a:rPr>
            </a:br>
            <a:r>
              <a:rPr lang="en-GB">
                <a:latin typeface="Calibri" pitchFamily="34" charset="0"/>
              </a:rPr>
              <a:t/>
            </a:r>
            <a:br>
              <a:rPr lang="en-GB">
                <a:latin typeface="Calibri" pitchFamily="34" charset="0"/>
              </a:rPr>
            </a:br>
            <a:r>
              <a:rPr lang="en-GB" b="1">
                <a:latin typeface="Calibri" pitchFamily="34" charset="0"/>
              </a:rPr>
              <a:t>Property 1 </a:t>
            </a:r>
            <a:br>
              <a:rPr lang="en-GB" b="1">
                <a:latin typeface="Calibri" pitchFamily="34" charset="0"/>
              </a:rPr>
            </a:br>
            <a:r>
              <a:rPr lang="en-GB" b="1">
                <a:latin typeface="Calibri" pitchFamily="34" charset="0"/>
              </a:rPr>
              <a:t/>
            </a:r>
            <a:br>
              <a:rPr lang="en-GB" b="1">
                <a:latin typeface="Calibri" pitchFamily="34" charset="0"/>
              </a:rPr>
            </a:br>
            <a:r>
              <a:rPr lang="en-GB" b="1">
                <a:latin typeface="Calibri" pitchFamily="34" charset="0"/>
              </a:rPr>
              <a:t/>
            </a:r>
            <a:br>
              <a:rPr lang="en-GB" b="1">
                <a:latin typeface="Calibri" pitchFamily="34" charset="0"/>
              </a:rPr>
            </a:br>
            <a:r>
              <a:rPr lang="en-GB" b="1">
                <a:latin typeface="Calibri" pitchFamily="34" charset="0"/>
              </a:rPr>
              <a:t/>
            </a:r>
            <a:br>
              <a:rPr lang="en-GB" b="1">
                <a:latin typeface="Calibri" pitchFamily="34" charset="0"/>
              </a:rPr>
            </a:br>
            <a:r>
              <a:rPr lang="en-GB" b="1">
                <a:latin typeface="Calibri" pitchFamily="34" charset="0"/>
              </a:rPr>
              <a:t/>
            </a:r>
            <a:br>
              <a:rPr lang="en-GB" b="1">
                <a:latin typeface="Calibri" pitchFamily="34" charset="0"/>
              </a:rPr>
            </a:br>
            <a:r>
              <a:rPr lang="en-GB" b="1">
                <a:latin typeface="Calibri" pitchFamily="34" charset="0"/>
              </a:rPr>
              <a:t/>
            </a:r>
            <a:br>
              <a:rPr lang="en-GB" b="1">
                <a:latin typeface="Calibri" pitchFamily="34" charset="0"/>
              </a:rPr>
            </a:br>
            <a:endParaRPr lang="en-GB">
              <a:latin typeface="Calibri" pitchFamily="34" charset="0"/>
            </a:endParaRPr>
          </a:p>
        </p:txBody>
      </p:sp>
      <p:pic>
        <p:nvPicPr>
          <p:cNvPr id="69636" name="Picture 10" descr="eqn4683"/>
          <p:cNvPicPr>
            <a:picLocks noChangeAspect="1" noChangeArrowheads="1"/>
          </p:cNvPicPr>
          <p:nvPr/>
        </p:nvPicPr>
        <p:blipFill>
          <a:blip r:embed="rId2"/>
          <a:srcRect/>
          <a:stretch>
            <a:fillRect/>
          </a:stretch>
        </p:blipFill>
        <p:spPr bwMode="auto">
          <a:xfrm>
            <a:off x="2520950" y="1762125"/>
            <a:ext cx="2951163" cy="436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2"/>
          <p:cNvSpPr txBox="1">
            <a:spLocks noChangeArrowheads="1"/>
          </p:cNvSpPr>
          <p:nvPr/>
        </p:nvSpPr>
        <p:spPr bwMode="auto">
          <a:xfrm>
            <a:off x="2601913" y="44450"/>
            <a:ext cx="3944937"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Summary of lecture 14</a:t>
            </a:r>
          </a:p>
        </p:txBody>
      </p:sp>
      <p:sp>
        <p:nvSpPr>
          <p:cNvPr id="70661" name="Text Box 4"/>
          <p:cNvSpPr txBox="1">
            <a:spLocks noChangeArrowheads="1"/>
          </p:cNvSpPr>
          <p:nvPr/>
        </p:nvSpPr>
        <p:spPr bwMode="auto">
          <a:xfrm>
            <a:off x="169863" y="320239"/>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70662" name="Rectangle 6"/>
          <p:cNvSpPr>
            <a:spLocks noChangeArrowheads="1"/>
          </p:cNvSpPr>
          <p:nvPr/>
        </p:nvSpPr>
        <p:spPr bwMode="auto">
          <a:xfrm>
            <a:off x="354013" y="515501"/>
            <a:ext cx="7400925" cy="6186309"/>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There are three useful properties of modular arithmetic. </a:t>
            </a:r>
            <a:br>
              <a:rPr lang="en-GB" dirty="0">
                <a:latin typeface="Calibri" pitchFamily="34" charset="0"/>
              </a:rPr>
            </a:br>
            <a:r>
              <a:rPr lang="en-GB" dirty="0">
                <a:latin typeface="Calibri" pitchFamily="34" charset="0"/>
              </a:rPr>
              <a:t/>
            </a:r>
            <a:br>
              <a:rPr lang="en-GB" dirty="0">
                <a:latin typeface="Calibri" pitchFamily="34" charset="0"/>
              </a:rPr>
            </a:br>
            <a:r>
              <a:rPr lang="en-GB" b="1" dirty="0">
                <a:latin typeface="Calibri" pitchFamily="34" charset="0"/>
              </a:rPr>
              <a:t>Property 1 </a:t>
            </a:r>
            <a:br>
              <a:rPr lang="en-GB" b="1" dirty="0">
                <a:latin typeface="Calibri" pitchFamily="34" charset="0"/>
              </a:rPr>
            </a:br>
            <a:r>
              <a:rPr lang="en-GB" b="1" dirty="0">
                <a:latin typeface="Calibri" pitchFamily="34" charset="0"/>
              </a:rPr>
              <a:t/>
            </a:r>
            <a:br>
              <a:rPr lang="en-GB" b="1" dirty="0">
                <a:latin typeface="Calibri" pitchFamily="34" charset="0"/>
              </a:rPr>
            </a:br>
            <a:r>
              <a:rPr lang="en-GB" b="1" dirty="0">
                <a:latin typeface="Calibri" pitchFamily="34" charset="0"/>
              </a:rPr>
              <a:t/>
            </a:r>
            <a:br>
              <a:rPr lang="en-GB" b="1" dirty="0">
                <a:latin typeface="Calibri" pitchFamily="34" charset="0"/>
              </a:rPr>
            </a:br>
            <a:r>
              <a:rPr lang="en-GB" b="1" dirty="0" smtClean="0">
                <a:latin typeface="Calibri" pitchFamily="34" charset="0"/>
              </a:rPr>
              <a:t>	</a:t>
            </a:r>
            <a:r>
              <a:rPr lang="en-GB" b="1" dirty="0">
                <a:latin typeface="Calibri" pitchFamily="34" charset="0"/>
              </a:rPr>
              <a:t/>
            </a:r>
            <a:br>
              <a:rPr lang="en-GB" b="1" dirty="0">
                <a:latin typeface="Calibri" pitchFamily="34" charset="0"/>
              </a:rPr>
            </a:br>
            <a:r>
              <a:rPr lang="en-GB" dirty="0" smtClean="0">
                <a:latin typeface="Calibri" pitchFamily="34" charset="0"/>
              </a:rPr>
              <a:t>If                                        </a:t>
            </a:r>
            <a:r>
              <a:rPr lang="en-GB" dirty="0">
                <a:latin typeface="Calibri" pitchFamily="34" charset="0"/>
              </a:rPr>
              <a:t>and                                        then   </a:t>
            </a:r>
            <a:r>
              <a:rPr lang="en-GB" b="1" dirty="0">
                <a:latin typeface="Calibri" pitchFamily="34" charset="0"/>
              </a:rPr>
              <a:t/>
            </a:r>
            <a:br>
              <a:rPr lang="en-GB" b="1" dirty="0">
                <a:latin typeface="Calibri" pitchFamily="34" charset="0"/>
              </a:rPr>
            </a:br>
            <a:r>
              <a:rPr lang="en-GB" b="1" dirty="0">
                <a:latin typeface="Calibri" pitchFamily="34" charset="0"/>
              </a:rPr>
              <a:t/>
            </a:r>
            <a:br>
              <a:rPr lang="en-GB" b="1" dirty="0">
                <a:latin typeface="Calibri" pitchFamily="34" charset="0"/>
              </a:rPr>
            </a:br>
            <a:r>
              <a:rPr lang="en-GB" b="1" dirty="0">
                <a:latin typeface="Calibri" pitchFamily="34" charset="0"/>
              </a:rPr>
              <a:t/>
            </a:r>
            <a:br>
              <a:rPr lang="en-GB" b="1" dirty="0">
                <a:latin typeface="Calibri" pitchFamily="34" charset="0"/>
              </a:rPr>
            </a:br>
            <a:r>
              <a:rPr lang="en-GB" b="1" dirty="0">
                <a:latin typeface="Calibri" pitchFamily="34" charset="0"/>
              </a:rPr>
              <a:t> Property 2</a:t>
            </a:r>
            <a:r>
              <a:rPr lang="en-GB" dirty="0">
                <a:latin typeface="Calibri" pitchFamily="34" charset="0"/>
              </a:rPr>
              <a:t> </a:t>
            </a:r>
            <a:br>
              <a:rPr lang="en-GB" dirty="0">
                <a:latin typeface="Calibri" pitchFamily="34" charset="0"/>
              </a:rPr>
            </a:br>
            <a:r>
              <a:rPr lang="en-GB" dirty="0">
                <a:latin typeface="Calibri" pitchFamily="34" charset="0"/>
              </a:rPr>
              <a:t/>
            </a:r>
            <a:br>
              <a:rPr lang="en-GB" dirty="0">
                <a:latin typeface="Calibri" pitchFamily="34" charset="0"/>
              </a:rPr>
            </a:br>
            <a:r>
              <a:rPr lang="en-GB" dirty="0">
                <a:latin typeface="Calibri" pitchFamily="34" charset="0"/>
              </a:rPr>
              <a:t/>
            </a:r>
            <a:br>
              <a:rPr lang="en-GB" dirty="0">
                <a:latin typeface="Calibri" pitchFamily="34" charset="0"/>
              </a:rPr>
            </a:br>
            <a:r>
              <a:rPr lang="en-GB" dirty="0">
                <a:latin typeface="Calibri" pitchFamily="34" charset="0"/>
              </a:rPr>
              <a:t/>
            </a:r>
            <a:br>
              <a:rPr lang="en-GB" dirty="0">
                <a:latin typeface="Calibri" pitchFamily="34" charset="0"/>
              </a:rPr>
            </a:br>
            <a:r>
              <a:rPr lang="en-GB" dirty="0">
                <a:latin typeface="Calibri" pitchFamily="34" charset="0"/>
              </a:rPr>
              <a:t/>
            </a:r>
            <a:br>
              <a:rPr lang="en-GB" dirty="0">
                <a:latin typeface="Calibri" pitchFamily="34" charset="0"/>
              </a:rPr>
            </a:br>
            <a:r>
              <a:rPr lang="en-GB" dirty="0">
                <a:latin typeface="Calibri" pitchFamily="34" charset="0"/>
              </a:rPr>
              <a:t> </a:t>
            </a:r>
            <a:r>
              <a:rPr lang="en-GB" b="1" dirty="0">
                <a:latin typeface="Calibri" pitchFamily="34" charset="0"/>
              </a:rPr>
              <a:t>Property </a:t>
            </a:r>
            <a:r>
              <a:rPr lang="en-GB" b="1" dirty="0" smtClean="0">
                <a:latin typeface="Calibri" pitchFamily="34" charset="0"/>
              </a:rPr>
              <a:t>3</a:t>
            </a:r>
          </a:p>
          <a:p>
            <a:pPr marL="174625" indent="-174625">
              <a:buFontTx/>
              <a:buChar char="•"/>
            </a:pPr>
            <a:endParaRPr lang="en-GB" b="1" dirty="0">
              <a:latin typeface="Calibri" pitchFamily="34" charset="0"/>
            </a:endParaRPr>
          </a:p>
          <a:p>
            <a:pPr marL="174625" indent="-174625">
              <a:buFontTx/>
              <a:buChar char="•"/>
            </a:pPr>
            <a:endParaRPr lang="en-GB" b="1" dirty="0" smtClean="0">
              <a:latin typeface="Calibri" pitchFamily="34" charset="0"/>
            </a:endParaRPr>
          </a:p>
          <a:p>
            <a:pPr marL="174625" indent="-174625">
              <a:buFontTx/>
              <a:buChar char="•"/>
            </a:pPr>
            <a:endParaRPr lang="en-GB" b="1" dirty="0">
              <a:latin typeface="Calibri" pitchFamily="34" charset="0"/>
            </a:endParaRPr>
          </a:p>
          <a:p>
            <a:pPr marL="174625" indent="-174625">
              <a:buFontTx/>
              <a:buChar char="•"/>
            </a:pPr>
            <a:endParaRPr lang="en-GB" b="1" dirty="0" smtClean="0">
              <a:latin typeface="Calibri" pitchFamily="34" charset="0"/>
            </a:endParaRPr>
          </a:p>
          <a:p>
            <a:pPr marL="174625" indent="-174625">
              <a:buFontTx/>
              <a:buChar char="•"/>
            </a:pPr>
            <a:r>
              <a:rPr lang="en-GB" dirty="0" smtClean="0">
                <a:latin typeface="Calibri" pitchFamily="34" charset="0"/>
              </a:rPr>
              <a:t>Property 3 is useful in calculating the remainder for very large numbers and is a crucial ingredient in cryptography. </a:t>
            </a:r>
            <a:endParaRPr lang="en-GB" dirty="0">
              <a:latin typeface="Calibri" pitchFamily="34" charset="0"/>
            </a:endParaRPr>
          </a:p>
          <a:p>
            <a:pPr marL="174625" indent="-174625"/>
            <a:endParaRPr lang="en-GB" dirty="0">
              <a:latin typeface="Calibri" pitchFamily="34" charset="0"/>
            </a:endParaRPr>
          </a:p>
        </p:txBody>
      </p:sp>
      <p:grpSp>
        <p:nvGrpSpPr>
          <p:cNvPr id="5" name="Group 4"/>
          <p:cNvGrpSpPr/>
          <p:nvPr/>
        </p:nvGrpSpPr>
        <p:grpSpPr>
          <a:xfrm>
            <a:off x="2401888" y="946287"/>
            <a:ext cx="3165475" cy="730250"/>
            <a:chOff x="2401888" y="1320364"/>
            <a:chExt cx="3165475" cy="730250"/>
          </a:xfrm>
        </p:grpSpPr>
        <p:sp>
          <p:nvSpPr>
            <p:cNvPr id="4" name="Rounded Rectangle 2"/>
            <p:cNvSpPr/>
            <p:nvPr/>
          </p:nvSpPr>
          <p:spPr>
            <a:xfrm>
              <a:off x="2401888" y="1320364"/>
              <a:ext cx="3165475" cy="7302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0663" name="Picture 8" descr="eqn4683"/>
            <p:cNvPicPr>
              <a:picLocks noChangeAspect="1" noChangeArrowheads="1"/>
            </p:cNvPicPr>
            <p:nvPr/>
          </p:nvPicPr>
          <p:blipFill>
            <a:blip r:embed="rId2"/>
            <a:srcRect/>
            <a:stretch>
              <a:fillRect/>
            </a:stretch>
          </p:blipFill>
          <p:spPr bwMode="auto">
            <a:xfrm>
              <a:off x="2520950" y="1471176"/>
              <a:ext cx="2951163" cy="436563"/>
            </a:xfrm>
            <a:prstGeom prst="rect">
              <a:avLst/>
            </a:prstGeom>
            <a:noFill/>
            <a:ln w="9525">
              <a:noFill/>
              <a:miter lim="800000"/>
              <a:headEnd/>
              <a:tailEnd/>
            </a:ln>
          </p:spPr>
        </p:pic>
      </p:grpSp>
      <p:pic>
        <p:nvPicPr>
          <p:cNvPr id="70664" name="Picture 9" descr="eqn7430"/>
          <p:cNvPicPr>
            <a:picLocks noChangeAspect="1" noChangeArrowheads="1"/>
          </p:cNvPicPr>
          <p:nvPr/>
        </p:nvPicPr>
        <p:blipFill>
          <a:blip r:embed="rId3"/>
          <a:srcRect/>
          <a:stretch>
            <a:fillRect/>
          </a:stretch>
        </p:blipFill>
        <p:spPr bwMode="auto">
          <a:xfrm>
            <a:off x="867930" y="2177035"/>
            <a:ext cx="1843088" cy="355600"/>
          </a:xfrm>
          <a:prstGeom prst="rect">
            <a:avLst/>
          </a:prstGeom>
          <a:noFill/>
          <a:ln w="9525">
            <a:noFill/>
            <a:miter lim="800000"/>
            <a:headEnd/>
            <a:tailEnd/>
          </a:ln>
        </p:spPr>
      </p:pic>
      <p:pic>
        <p:nvPicPr>
          <p:cNvPr id="70665" name="Picture 10" descr="eqn1553"/>
          <p:cNvPicPr>
            <a:picLocks noChangeAspect="1" noChangeArrowheads="1"/>
          </p:cNvPicPr>
          <p:nvPr/>
        </p:nvPicPr>
        <p:blipFill>
          <a:blip r:embed="rId4"/>
          <a:srcRect/>
          <a:stretch>
            <a:fillRect/>
          </a:stretch>
        </p:blipFill>
        <p:spPr bwMode="auto">
          <a:xfrm>
            <a:off x="3346018" y="2177035"/>
            <a:ext cx="1806575" cy="349250"/>
          </a:xfrm>
          <a:prstGeom prst="rect">
            <a:avLst/>
          </a:prstGeom>
          <a:noFill/>
          <a:ln w="9525">
            <a:noFill/>
            <a:miter lim="800000"/>
            <a:headEnd/>
            <a:tailEnd/>
          </a:ln>
        </p:spPr>
      </p:pic>
      <p:grpSp>
        <p:nvGrpSpPr>
          <p:cNvPr id="6" name="Group 5"/>
          <p:cNvGrpSpPr/>
          <p:nvPr/>
        </p:nvGrpSpPr>
        <p:grpSpPr>
          <a:xfrm>
            <a:off x="2147888" y="2847966"/>
            <a:ext cx="3689350" cy="730250"/>
            <a:chOff x="2147888" y="4081026"/>
            <a:chExt cx="3689350" cy="730250"/>
          </a:xfrm>
        </p:grpSpPr>
        <p:sp>
          <p:nvSpPr>
            <p:cNvPr id="2" name="Rounded Rectangle 2"/>
            <p:cNvSpPr/>
            <p:nvPr/>
          </p:nvSpPr>
          <p:spPr>
            <a:xfrm>
              <a:off x="2147888" y="4081026"/>
              <a:ext cx="3689350" cy="7302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0666" name="Picture 11" descr="eqn2668"/>
            <p:cNvPicPr>
              <a:picLocks noChangeAspect="1" noChangeArrowheads="1"/>
            </p:cNvPicPr>
            <p:nvPr/>
          </p:nvPicPr>
          <p:blipFill>
            <a:blip r:embed="rId5"/>
            <a:srcRect/>
            <a:stretch>
              <a:fillRect/>
            </a:stretch>
          </p:blipFill>
          <p:spPr bwMode="auto">
            <a:xfrm>
              <a:off x="2195513" y="4208026"/>
              <a:ext cx="3641725" cy="452438"/>
            </a:xfrm>
            <a:prstGeom prst="rect">
              <a:avLst/>
            </a:prstGeom>
            <a:noFill/>
            <a:ln w="9525">
              <a:noFill/>
              <a:miter lim="800000"/>
              <a:headEnd/>
              <a:tailEnd/>
            </a:ln>
          </p:spPr>
        </p:pic>
      </p:grpSp>
      <p:grpSp>
        <p:nvGrpSpPr>
          <p:cNvPr id="7" name="Group 6"/>
          <p:cNvGrpSpPr/>
          <p:nvPr/>
        </p:nvGrpSpPr>
        <p:grpSpPr>
          <a:xfrm>
            <a:off x="2163763" y="4220290"/>
            <a:ext cx="3689350" cy="730250"/>
            <a:chOff x="2163763" y="5425639"/>
            <a:chExt cx="3689350" cy="730250"/>
          </a:xfrm>
        </p:grpSpPr>
        <p:sp>
          <p:nvSpPr>
            <p:cNvPr id="3" name="Rounded Rectangle 2"/>
            <p:cNvSpPr/>
            <p:nvPr/>
          </p:nvSpPr>
          <p:spPr>
            <a:xfrm>
              <a:off x="2163763" y="5425639"/>
              <a:ext cx="3689350" cy="7302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0667" name="Picture 12" descr="eqn7209"/>
            <p:cNvPicPr>
              <a:picLocks noChangeAspect="1" noChangeArrowheads="1"/>
            </p:cNvPicPr>
            <p:nvPr/>
          </p:nvPicPr>
          <p:blipFill>
            <a:blip r:embed="rId6"/>
            <a:srcRect/>
            <a:stretch>
              <a:fillRect/>
            </a:stretch>
          </p:blipFill>
          <p:spPr bwMode="auto">
            <a:xfrm>
              <a:off x="2259013" y="5535176"/>
              <a:ext cx="3594100" cy="446088"/>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71682" name="Rectangle 6"/>
          <p:cNvSpPr>
            <a:spLocks noChangeArrowheads="1"/>
          </p:cNvSpPr>
          <p:nvPr/>
        </p:nvSpPr>
        <p:spPr bwMode="auto">
          <a:xfrm>
            <a:off x="2652713" y="4732338"/>
            <a:ext cx="3475037" cy="1465262"/>
          </a:xfrm>
          <a:prstGeom prst="rect">
            <a:avLst/>
          </a:prstGeom>
          <a:noFill/>
          <a:ln w="9525">
            <a:noFill/>
            <a:miter lim="800000"/>
            <a:headEnd/>
            <a:tailEnd/>
          </a:ln>
        </p:spPr>
        <p:txBody>
          <a:bodyPr>
            <a:spAutoFit/>
          </a:bodyPr>
          <a:lstStyle/>
          <a:p>
            <a:pPr algn="ctr"/>
            <a:r>
              <a:rPr lang="en-GB">
                <a:latin typeface="Calibri" pitchFamily="34" charset="0"/>
              </a:rPr>
              <a:t>Euclid</a:t>
            </a:r>
          </a:p>
          <a:p>
            <a:pPr algn="ctr"/>
            <a:r>
              <a:rPr lang="en-US" i="1">
                <a:latin typeface="Calibri" pitchFamily="34" charset="0"/>
              </a:rPr>
              <a:t>“The date and place of Euclid's birth and the date and circumstances of his death are unknown.”</a:t>
            </a:r>
          </a:p>
        </p:txBody>
      </p:sp>
      <p:pic>
        <p:nvPicPr>
          <p:cNvPr id="71683" name="Picture 3" descr="euclid.jpg"/>
          <p:cNvPicPr>
            <a:picLocks noChangeAspect="1"/>
          </p:cNvPicPr>
          <p:nvPr/>
        </p:nvPicPr>
        <p:blipFill>
          <a:blip r:embed="rId2"/>
          <a:srcRect/>
          <a:stretch>
            <a:fillRect/>
          </a:stretch>
        </p:blipFill>
        <p:spPr bwMode="auto">
          <a:xfrm>
            <a:off x="2947988" y="611188"/>
            <a:ext cx="3060700" cy="36401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2"/>
          <p:cNvSpPr txBox="1">
            <a:spLocks noChangeArrowheads="1"/>
          </p:cNvSpPr>
          <p:nvPr/>
        </p:nvSpPr>
        <p:spPr bwMode="auto">
          <a:xfrm>
            <a:off x="3184525" y="44450"/>
            <a:ext cx="2790825"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Midterm Essays</a:t>
            </a:r>
          </a:p>
        </p:txBody>
      </p:sp>
      <p:sp>
        <p:nvSpPr>
          <p:cNvPr id="73732"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73733" name="Rectangle 6"/>
          <p:cNvSpPr>
            <a:spLocks noChangeArrowheads="1"/>
          </p:cNvSpPr>
          <p:nvPr/>
        </p:nvSpPr>
        <p:spPr bwMode="auto">
          <a:xfrm>
            <a:off x="354013" y="806450"/>
            <a:ext cx="7400925" cy="1739900"/>
          </a:xfrm>
          <a:prstGeom prst="rect">
            <a:avLst/>
          </a:prstGeom>
          <a:noFill/>
          <a:ln w="9525">
            <a:noFill/>
            <a:miter lim="800000"/>
            <a:headEnd/>
            <a:tailEnd/>
          </a:ln>
        </p:spPr>
        <p:txBody>
          <a:bodyPr>
            <a:spAutoFit/>
          </a:bodyPr>
          <a:lstStyle/>
          <a:p>
            <a:pPr marL="174625" indent="-174625">
              <a:buFontTx/>
              <a:buChar char="•"/>
            </a:pPr>
            <a:r>
              <a:rPr lang="en-GB">
                <a:latin typeface="Calibri" pitchFamily="34" charset="0"/>
              </a:rPr>
              <a:t>If you wrote your essay on mathematics relating to nature or art then these have not yet been graded by the grader assigned to these </a:t>
            </a:r>
            <a:r>
              <a:rPr lang="en-GB">
                <a:latin typeface="Calibri" pitchFamily="34" charset="0"/>
                <a:sym typeface="Wingdings" pitchFamily="2" charset="2"/>
              </a:rPr>
              <a:t> </a:t>
            </a:r>
            <a:br>
              <a:rPr lang="en-GB">
                <a:latin typeface="Calibri" pitchFamily="34" charset="0"/>
                <a:sym typeface="Wingdings" pitchFamily="2" charset="2"/>
              </a:rPr>
            </a:br>
            <a:r>
              <a:rPr lang="en-GB">
                <a:latin typeface="Calibri" pitchFamily="34" charset="0"/>
                <a:sym typeface="Wingdings" pitchFamily="2" charset="2"/>
              </a:rPr>
              <a:t>They should hopefully be done by the end of today! </a:t>
            </a:r>
          </a:p>
          <a:p>
            <a:pPr marL="174625" indent="-174625">
              <a:buFontTx/>
              <a:buChar char="•"/>
            </a:pPr>
            <a:endParaRPr lang="en-GB">
              <a:latin typeface="Calibri" pitchFamily="34" charset="0"/>
              <a:sym typeface="Wingdings" pitchFamily="2" charset="2"/>
            </a:endParaRPr>
          </a:p>
          <a:p>
            <a:pPr marL="174625" indent="-174625">
              <a:buFontTx/>
              <a:buChar char="•"/>
            </a:pPr>
            <a:r>
              <a:rPr lang="en-GB">
                <a:latin typeface="Calibri" pitchFamily="34" charset="0"/>
                <a:sym typeface="Wingdings" pitchFamily="2" charset="2"/>
              </a:rPr>
              <a:t>On each of the midterm essays I have tried to include a way of improving your grade even further for next time. </a:t>
            </a:r>
            <a:endParaRPr lang="en-GB">
              <a:latin typeface="Calibri" pitchFamily="34"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601913" y="44450"/>
            <a:ext cx="3944937"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Summary of lecture 15</a:t>
            </a:r>
          </a:p>
        </p:txBody>
      </p:sp>
      <p:sp>
        <p:nvSpPr>
          <p:cNvPr id="74755"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74756" name="Rectangle 6"/>
          <p:cNvSpPr>
            <a:spLocks noChangeArrowheads="1"/>
          </p:cNvSpPr>
          <p:nvPr/>
        </p:nvSpPr>
        <p:spPr bwMode="auto">
          <a:xfrm>
            <a:off x="354013" y="806450"/>
            <a:ext cx="7400925" cy="3416320"/>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We are looking for a way to communicate information (e.g., a number) from one place to another in a public way such that only  the receiver can decode this. </a:t>
            </a:r>
          </a:p>
          <a:p>
            <a:pPr marL="174625" indent="-174625">
              <a:buFontTx/>
              <a:buChar char="•"/>
            </a:pPr>
            <a:endParaRPr lang="en-GB" dirty="0">
              <a:latin typeface="Calibri" pitchFamily="34" charset="0"/>
            </a:endParaRPr>
          </a:p>
          <a:p>
            <a:pPr marL="174625" indent="-174625">
              <a:buFontTx/>
              <a:buChar char="•"/>
            </a:pPr>
            <a:r>
              <a:rPr lang="en-GB" dirty="0">
                <a:latin typeface="Calibri" pitchFamily="34" charset="0"/>
              </a:rPr>
              <a:t>To do this we need </a:t>
            </a:r>
            <a:r>
              <a:rPr lang="en-GB" dirty="0">
                <a:solidFill>
                  <a:srgbClr val="0000CC"/>
                </a:solidFill>
                <a:latin typeface="Calibri" pitchFamily="34" charset="0"/>
              </a:rPr>
              <a:t>modular arithmetic </a:t>
            </a:r>
            <a:r>
              <a:rPr lang="en-GB" dirty="0">
                <a:latin typeface="Calibri" pitchFamily="34" charset="0"/>
              </a:rPr>
              <a:t>and the</a:t>
            </a:r>
            <a:r>
              <a:rPr lang="en-GB" dirty="0">
                <a:solidFill>
                  <a:srgbClr val="0000CC"/>
                </a:solidFill>
                <a:latin typeface="Calibri" pitchFamily="34" charset="0"/>
              </a:rPr>
              <a:t> Euclidean algorithm</a:t>
            </a:r>
            <a:r>
              <a:rPr lang="en-GB" dirty="0" smtClean="0"/>
              <a:t>.</a:t>
            </a:r>
          </a:p>
          <a:p>
            <a:pPr marL="174625" indent="-174625">
              <a:buFontTx/>
              <a:buChar char="•"/>
            </a:pPr>
            <a:endParaRPr lang="en-GB" dirty="0"/>
          </a:p>
          <a:p>
            <a:pPr marL="174625" indent="-174625">
              <a:buFontTx/>
              <a:buChar char="•"/>
            </a:pPr>
            <a:endParaRPr lang="en-GB" dirty="0" smtClean="0"/>
          </a:p>
          <a:p>
            <a:pPr marL="174625" indent="-174625">
              <a:buFontTx/>
              <a:buChar char="•"/>
            </a:pPr>
            <a:endParaRPr lang="en-GB" dirty="0"/>
          </a:p>
          <a:p>
            <a:pPr marL="174625" indent="-174625">
              <a:buFontTx/>
              <a:buChar char="•"/>
            </a:pPr>
            <a:r>
              <a:rPr lang="en-GB" dirty="0" smtClean="0">
                <a:latin typeface="Calibri" pitchFamily="34" charset="0"/>
              </a:rPr>
              <a:t>Today: we will see how this all fits together. </a:t>
            </a:r>
          </a:p>
          <a:p>
            <a:pPr marL="174625" indent="-174625">
              <a:buFontTx/>
              <a:buChar char="•"/>
            </a:pPr>
            <a:endParaRPr lang="en-GB" dirty="0">
              <a:latin typeface="Calibri" pitchFamily="34" charset="0"/>
            </a:endParaRPr>
          </a:p>
          <a:p>
            <a:pPr marL="174625" indent="-174625">
              <a:buFontTx/>
              <a:buChar char="•"/>
            </a:pPr>
            <a:r>
              <a:rPr lang="en-GB" dirty="0" smtClean="0">
                <a:latin typeface="Calibri" pitchFamily="34" charset="0"/>
              </a:rPr>
              <a:t>We will also do some </a:t>
            </a:r>
            <a:r>
              <a:rPr lang="en-GB" dirty="0" smtClean="0">
                <a:solidFill>
                  <a:srgbClr val="FF0000"/>
                </a:solidFill>
                <a:latin typeface="Calibri" pitchFamily="34" charset="0"/>
              </a:rPr>
              <a:t>magic </a:t>
            </a:r>
            <a:r>
              <a:rPr lang="en-GB" dirty="0" smtClean="0">
                <a:latin typeface="Calibri" pitchFamily="34" charset="0"/>
                <a:sym typeface="Wingdings" panose="05000000000000000000" pitchFamily="2" charset="2"/>
              </a:rPr>
              <a:t></a:t>
            </a:r>
            <a:endParaRPr lang="en-GB" dirty="0"/>
          </a:p>
          <a:p>
            <a:pPr marL="174625" indent="-174625">
              <a:buFontTx/>
              <a:buChar char="•"/>
            </a:pPr>
            <a:endParaRPr lang="en-GB" dirty="0"/>
          </a:p>
        </p:txBody>
      </p:sp>
      <p:pic>
        <p:nvPicPr>
          <p:cNvPr id="1026" name="Picture 2" descr="http://www.valentinesdaycardsprintables.com/wp-content/uploads/2015/03/happy-easter-day-egg-clip-art-crafts-work-sheets-coloring-pag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05" y="3067843"/>
            <a:ext cx="2182833" cy="2182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hisismyblog.info/wp-content/uploads/2012/04/playing-ca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54" y="4222770"/>
            <a:ext cx="2445152" cy="2292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601913" y="44450"/>
            <a:ext cx="3944937" cy="579438"/>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Summary of lecture 15</a:t>
            </a:r>
          </a:p>
        </p:txBody>
      </p:sp>
      <p:sp>
        <p:nvSpPr>
          <p:cNvPr id="74755" name="Text Box 4"/>
          <p:cNvSpPr txBox="1">
            <a:spLocks noChangeArrowheads="1"/>
          </p:cNvSpPr>
          <p:nvPr/>
        </p:nvSpPr>
        <p:spPr bwMode="auto">
          <a:xfrm>
            <a:off x="169863" y="611188"/>
            <a:ext cx="184150" cy="412750"/>
          </a:xfrm>
          <a:prstGeom prst="rect">
            <a:avLst/>
          </a:prstGeom>
          <a:noFill/>
          <a:ln w="9525">
            <a:noFill/>
            <a:miter lim="800000"/>
            <a:headEnd/>
            <a:tailEnd/>
          </a:ln>
        </p:spPr>
        <p:txBody>
          <a:bodyPr wrap="none">
            <a:spAutoFit/>
          </a:bodyPr>
          <a:lstStyle/>
          <a:p>
            <a:endParaRPr lang="en-GB" sz="2100" b="1">
              <a:ea typeface="ＭＳ Ｐゴシック" pitchFamily="34" charset="-128"/>
            </a:endParaRPr>
          </a:p>
        </p:txBody>
      </p:sp>
      <p:sp>
        <p:nvSpPr>
          <p:cNvPr id="74756" name="Rectangle 6"/>
          <p:cNvSpPr>
            <a:spLocks noChangeArrowheads="1"/>
          </p:cNvSpPr>
          <p:nvPr/>
        </p:nvSpPr>
        <p:spPr bwMode="auto">
          <a:xfrm>
            <a:off x="354013" y="806450"/>
            <a:ext cx="7400925" cy="3416320"/>
          </a:xfrm>
          <a:prstGeom prst="rect">
            <a:avLst/>
          </a:prstGeom>
          <a:noFill/>
          <a:ln w="9525">
            <a:noFill/>
            <a:miter lim="800000"/>
            <a:headEnd/>
            <a:tailEnd/>
          </a:ln>
        </p:spPr>
        <p:txBody>
          <a:bodyPr>
            <a:spAutoFit/>
          </a:bodyPr>
          <a:lstStyle/>
          <a:p>
            <a:pPr marL="174625" indent="-174625">
              <a:buFontTx/>
              <a:buChar char="•"/>
            </a:pPr>
            <a:r>
              <a:rPr lang="en-GB" dirty="0">
                <a:latin typeface="Calibri" pitchFamily="34" charset="0"/>
              </a:rPr>
              <a:t>We are looking for a way to communicate information (e.g., a number) from one place to another in a public way such that only  the receiver can decode this. </a:t>
            </a:r>
          </a:p>
          <a:p>
            <a:pPr marL="174625" indent="-174625">
              <a:buFontTx/>
              <a:buChar char="•"/>
            </a:pPr>
            <a:endParaRPr lang="en-GB" dirty="0">
              <a:latin typeface="Calibri" pitchFamily="34" charset="0"/>
            </a:endParaRPr>
          </a:p>
          <a:p>
            <a:pPr marL="174625" indent="-174625">
              <a:buFontTx/>
              <a:buChar char="•"/>
            </a:pPr>
            <a:r>
              <a:rPr lang="en-GB" dirty="0">
                <a:latin typeface="Calibri" pitchFamily="34" charset="0"/>
              </a:rPr>
              <a:t>To do this we need </a:t>
            </a:r>
            <a:r>
              <a:rPr lang="en-GB" dirty="0">
                <a:solidFill>
                  <a:srgbClr val="0000CC"/>
                </a:solidFill>
                <a:latin typeface="Calibri" pitchFamily="34" charset="0"/>
              </a:rPr>
              <a:t>modular arithmetic </a:t>
            </a:r>
            <a:r>
              <a:rPr lang="en-GB" dirty="0">
                <a:latin typeface="Calibri" pitchFamily="34" charset="0"/>
              </a:rPr>
              <a:t>and the</a:t>
            </a:r>
            <a:r>
              <a:rPr lang="en-GB" dirty="0">
                <a:solidFill>
                  <a:srgbClr val="0000CC"/>
                </a:solidFill>
                <a:latin typeface="Calibri" pitchFamily="34" charset="0"/>
              </a:rPr>
              <a:t> Euclidean algorithm</a:t>
            </a:r>
            <a:r>
              <a:rPr lang="en-GB" dirty="0" smtClean="0"/>
              <a:t>.</a:t>
            </a:r>
          </a:p>
          <a:p>
            <a:pPr marL="174625" indent="-174625">
              <a:buFontTx/>
              <a:buChar char="•"/>
            </a:pPr>
            <a:endParaRPr lang="en-GB" dirty="0"/>
          </a:p>
          <a:p>
            <a:pPr marL="174625" indent="-174625">
              <a:buFontTx/>
              <a:buChar char="•"/>
            </a:pPr>
            <a:endParaRPr lang="en-GB" dirty="0" smtClean="0"/>
          </a:p>
          <a:p>
            <a:pPr marL="174625" indent="-174625">
              <a:buFontTx/>
              <a:buChar char="•"/>
            </a:pPr>
            <a:endParaRPr lang="en-GB" dirty="0"/>
          </a:p>
          <a:p>
            <a:pPr marL="174625" indent="-174625">
              <a:buFontTx/>
              <a:buChar char="•"/>
            </a:pPr>
            <a:r>
              <a:rPr lang="en-GB" dirty="0" smtClean="0">
                <a:latin typeface="Calibri" pitchFamily="34" charset="0"/>
              </a:rPr>
              <a:t>Today: we will see how this all fits together. </a:t>
            </a:r>
          </a:p>
          <a:p>
            <a:pPr marL="174625" indent="-174625">
              <a:buFontTx/>
              <a:buChar char="•"/>
            </a:pPr>
            <a:endParaRPr lang="en-GB" dirty="0">
              <a:latin typeface="Calibri" pitchFamily="34" charset="0"/>
            </a:endParaRPr>
          </a:p>
          <a:p>
            <a:pPr marL="174625" indent="-174625">
              <a:buFontTx/>
              <a:buChar char="•"/>
            </a:pPr>
            <a:r>
              <a:rPr lang="en-GB" dirty="0" smtClean="0">
                <a:latin typeface="Calibri" pitchFamily="34" charset="0"/>
              </a:rPr>
              <a:t>We will also do some </a:t>
            </a:r>
            <a:r>
              <a:rPr lang="en-GB" dirty="0" smtClean="0">
                <a:solidFill>
                  <a:srgbClr val="FF0000"/>
                </a:solidFill>
                <a:latin typeface="Calibri" pitchFamily="34" charset="0"/>
              </a:rPr>
              <a:t>magic </a:t>
            </a:r>
            <a:r>
              <a:rPr lang="en-GB" dirty="0" smtClean="0">
                <a:latin typeface="Calibri" pitchFamily="34" charset="0"/>
                <a:sym typeface="Wingdings" panose="05000000000000000000" pitchFamily="2" charset="2"/>
              </a:rPr>
              <a:t></a:t>
            </a:r>
            <a:endParaRPr lang="en-GB" dirty="0"/>
          </a:p>
          <a:p>
            <a:pPr marL="174625" indent="-174625">
              <a:buFontTx/>
              <a:buChar char="•"/>
            </a:pPr>
            <a:endParaRPr lang="en-GB" dirty="0"/>
          </a:p>
        </p:txBody>
      </p:sp>
      <p:pic>
        <p:nvPicPr>
          <p:cNvPr id="2" name="It's Magic - Girls Alo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56117" y="5106090"/>
            <a:ext cx="487363" cy="487363"/>
          </a:xfrm>
          <a:prstGeom prst="rect">
            <a:avLst/>
          </a:prstGeom>
        </p:spPr>
      </p:pic>
      <p:pic>
        <p:nvPicPr>
          <p:cNvPr id="6" name="Picture 2" descr="http://www.valentinesdaycardsprintables.com/wp-content/uploads/2015/03/happy-easter-day-egg-clip-art-crafts-work-sheets-coloring-page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05" y="3067843"/>
            <a:ext cx="2182833" cy="21828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thisismyblog.info/wp-content/uploads/2012/04/playing-card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154" y="4222770"/>
            <a:ext cx="2445152" cy="229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202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4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p:cNvPicPr>
          <p:nvPr/>
        </p:nvPicPr>
        <p:blipFill>
          <a:blip r:embed="rId2"/>
          <a:srcRect/>
          <a:stretch>
            <a:fillRect/>
          </a:stretch>
        </p:blipFill>
        <p:spPr bwMode="auto">
          <a:xfrm>
            <a:off x="5422900" y="1554163"/>
            <a:ext cx="2098675" cy="2100262"/>
          </a:xfrm>
          <a:prstGeom prst="rect">
            <a:avLst/>
          </a:prstGeom>
          <a:noFill/>
          <a:ln w="9525">
            <a:noFill/>
            <a:miter lim="800000"/>
            <a:headEnd/>
            <a:tailEnd/>
          </a:ln>
        </p:spPr>
      </p:pic>
      <p:sp>
        <p:nvSpPr>
          <p:cNvPr id="29698" name="Text Box 2"/>
          <p:cNvSpPr txBox="1">
            <a:spLocks noChangeArrowheads="1"/>
          </p:cNvSpPr>
          <p:nvPr/>
        </p:nvSpPr>
        <p:spPr bwMode="auto">
          <a:xfrm>
            <a:off x="1593850" y="44450"/>
            <a:ext cx="5927725" cy="1077913"/>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a:t>
            </a:r>
          </a:p>
          <a:p>
            <a:pPr algn="ctr"/>
            <a:r>
              <a:rPr lang="en-GB" sz="3200">
                <a:latin typeface="Calibri" pitchFamily="34" charset="0"/>
                <a:ea typeface="ＭＳ Ｐゴシック" pitchFamily="34" charset="-128"/>
              </a:rPr>
              <a:t>What is it and why do we need it?</a:t>
            </a:r>
          </a:p>
        </p:txBody>
      </p:sp>
      <p:pic>
        <p:nvPicPr>
          <p:cNvPr id="29699" name="Picture 9"/>
          <p:cNvPicPr>
            <a:picLocks noChangeAspect="1"/>
          </p:cNvPicPr>
          <p:nvPr/>
        </p:nvPicPr>
        <p:blipFill>
          <a:blip r:embed="rId3"/>
          <a:srcRect/>
          <a:stretch>
            <a:fillRect/>
          </a:stretch>
        </p:blipFill>
        <p:spPr bwMode="auto">
          <a:xfrm>
            <a:off x="2236788" y="2933700"/>
            <a:ext cx="1011237" cy="1011238"/>
          </a:xfrm>
          <a:prstGeom prst="rect">
            <a:avLst/>
          </a:prstGeom>
          <a:noFill/>
          <a:ln w="9525">
            <a:noFill/>
            <a:miter lim="800000"/>
            <a:headEnd/>
            <a:tailEnd/>
          </a:ln>
        </p:spPr>
      </p:pic>
      <p:pic>
        <p:nvPicPr>
          <p:cNvPr id="29700" name="Picture 7"/>
          <p:cNvPicPr>
            <a:picLocks noChangeAspect="1"/>
          </p:cNvPicPr>
          <p:nvPr/>
        </p:nvPicPr>
        <p:blipFill>
          <a:blip r:embed="rId4"/>
          <a:srcRect/>
          <a:stretch>
            <a:fillRect/>
          </a:stretch>
        </p:blipFill>
        <p:spPr bwMode="auto">
          <a:xfrm>
            <a:off x="5251450" y="4064000"/>
            <a:ext cx="2003425" cy="1492250"/>
          </a:xfrm>
          <a:prstGeom prst="rect">
            <a:avLst/>
          </a:prstGeom>
          <a:noFill/>
          <a:ln w="9525">
            <a:noFill/>
            <a:miter lim="800000"/>
            <a:headEnd/>
            <a:tailEnd/>
          </a:ln>
        </p:spPr>
      </p:pic>
      <p:pic>
        <p:nvPicPr>
          <p:cNvPr id="29701" name="Picture 12"/>
          <p:cNvPicPr>
            <a:picLocks noChangeAspect="1"/>
          </p:cNvPicPr>
          <p:nvPr/>
        </p:nvPicPr>
        <p:blipFill>
          <a:blip r:embed="rId5"/>
          <a:srcRect/>
          <a:stretch>
            <a:fillRect/>
          </a:stretch>
        </p:blipFill>
        <p:spPr bwMode="auto">
          <a:xfrm>
            <a:off x="690563" y="2895600"/>
            <a:ext cx="1057275" cy="1074738"/>
          </a:xfrm>
          <a:prstGeom prst="rect">
            <a:avLst/>
          </a:prstGeom>
          <a:noFill/>
          <a:ln w="9525">
            <a:noFill/>
            <a:miter lim="800000"/>
            <a:headEnd/>
            <a:tailEnd/>
          </a:ln>
        </p:spPr>
      </p:pic>
      <p:sp>
        <p:nvSpPr>
          <p:cNvPr id="29702" name="Text Box 3"/>
          <p:cNvSpPr txBox="1">
            <a:spLocks noChangeArrowheads="1"/>
          </p:cNvSpPr>
          <p:nvPr/>
        </p:nvSpPr>
        <p:spPr bwMode="auto">
          <a:xfrm>
            <a:off x="179388" y="1381125"/>
            <a:ext cx="8586787" cy="368300"/>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The need to transfer important information in a secure way is vital, e.g.,</a:t>
            </a:r>
          </a:p>
        </p:txBody>
      </p:sp>
      <p:sp>
        <p:nvSpPr>
          <p:cNvPr id="29703" name="Text Box 3"/>
          <p:cNvSpPr txBox="1">
            <a:spLocks noChangeArrowheads="1"/>
          </p:cNvSpPr>
          <p:nvPr/>
        </p:nvSpPr>
        <p:spPr bwMode="auto">
          <a:xfrm>
            <a:off x="3814763" y="3248025"/>
            <a:ext cx="4292600" cy="369888"/>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Transmitting private messages</a:t>
            </a:r>
          </a:p>
        </p:txBody>
      </p:sp>
      <p:sp>
        <p:nvSpPr>
          <p:cNvPr id="29704" name="Text Box 3"/>
          <p:cNvSpPr txBox="1">
            <a:spLocks noChangeArrowheads="1"/>
          </p:cNvSpPr>
          <p:nvPr/>
        </p:nvSpPr>
        <p:spPr bwMode="auto">
          <a:xfrm>
            <a:off x="377825" y="2085975"/>
            <a:ext cx="8586788" cy="369888"/>
          </a:xfrm>
          <a:prstGeom prst="rect">
            <a:avLst/>
          </a:prstGeom>
          <a:noFill/>
          <a:ln w="9525">
            <a:noFill/>
            <a:miter lim="800000"/>
            <a:headEnd/>
            <a:tailEnd/>
          </a:ln>
        </p:spPr>
        <p:txBody>
          <a:bodyPr>
            <a:spAutoFit/>
          </a:bodyPr>
          <a:lstStyle/>
          <a:p>
            <a:r>
              <a:rPr lang="en-GB">
                <a:ea typeface="ＭＳ Ｐゴシック" pitchFamily="34" charset="-128"/>
              </a:rPr>
              <a:t>Purchasing goods on the internet</a:t>
            </a:r>
          </a:p>
        </p:txBody>
      </p:sp>
      <p:sp>
        <p:nvSpPr>
          <p:cNvPr id="29705" name="Text Box 3"/>
          <p:cNvSpPr txBox="1">
            <a:spLocks noChangeArrowheads="1"/>
          </p:cNvSpPr>
          <p:nvPr/>
        </p:nvSpPr>
        <p:spPr bwMode="auto">
          <a:xfrm>
            <a:off x="595313" y="4471988"/>
            <a:ext cx="4294187" cy="646112"/>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Communicating strategies to allies in a war</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p:cNvPicPr>
            <a:picLocks noChangeAspect="1"/>
          </p:cNvPicPr>
          <p:nvPr/>
        </p:nvPicPr>
        <p:blipFill>
          <a:blip r:embed="rId2"/>
          <a:srcRect/>
          <a:stretch>
            <a:fillRect/>
          </a:stretch>
        </p:blipFill>
        <p:spPr bwMode="auto">
          <a:xfrm>
            <a:off x="1398588" y="5040313"/>
            <a:ext cx="1676400" cy="1676400"/>
          </a:xfrm>
          <a:prstGeom prst="rect">
            <a:avLst/>
          </a:prstGeom>
          <a:noFill/>
          <a:ln w="9525">
            <a:noFill/>
            <a:miter lim="800000"/>
            <a:headEnd/>
            <a:tailEnd/>
          </a:ln>
        </p:spPr>
      </p:pic>
      <p:pic>
        <p:nvPicPr>
          <p:cNvPr id="30722" name="Picture 2"/>
          <p:cNvPicPr>
            <a:picLocks noChangeAspect="1"/>
          </p:cNvPicPr>
          <p:nvPr/>
        </p:nvPicPr>
        <p:blipFill>
          <a:blip r:embed="rId3"/>
          <a:srcRect/>
          <a:stretch>
            <a:fillRect/>
          </a:stretch>
        </p:blipFill>
        <p:spPr bwMode="auto">
          <a:xfrm>
            <a:off x="5422900" y="1554163"/>
            <a:ext cx="2098675" cy="2100262"/>
          </a:xfrm>
          <a:prstGeom prst="rect">
            <a:avLst/>
          </a:prstGeom>
          <a:noFill/>
          <a:ln w="9525">
            <a:noFill/>
            <a:miter lim="800000"/>
            <a:headEnd/>
            <a:tailEnd/>
          </a:ln>
        </p:spPr>
      </p:pic>
      <p:sp>
        <p:nvSpPr>
          <p:cNvPr id="30723" name="Text Box 2"/>
          <p:cNvSpPr txBox="1">
            <a:spLocks noChangeArrowheads="1"/>
          </p:cNvSpPr>
          <p:nvPr/>
        </p:nvSpPr>
        <p:spPr bwMode="auto">
          <a:xfrm>
            <a:off x="1593850" y="44450"/>
            <a:ext cx="5927725" cy="1077913"/>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a:t>
            </a:r>
          </a:p>
          <a:p>
            <a:pPr algn="ctr"/>
            <a:r>
              <a:rPr lang="en-GB" sz="3200">
                <a:latin typeface="Calibri" pitchFamily="34" charset="0"/>
                <a:ea typeface="ＭＳ Ｐゴシック" pitchFamily="34" charset="-128"/>
              </a:rPr>
              <a:t>What is it and why do we need it?</a:t>
            </a:r>
          </a:p>
        </p:txBody>
      </p:sp>
      <p:pic>
        <p:nvPicPr>
          <p:cNvPr id="30724" name="Picture 9"/>
          <p:cNvPicPr>
            <a:picLocks noChangeAspect="1"/>
          </p:cNvPicPr>
          <p:nvPr/>
        </p:nvPicPr>
        <p:blipFill>
          <a:blip r:embed="rId4"/>
          <a:srcRect/>
          <a:stretch>
            <a:fillRect/>
          </a:stretch>
        </p:blipFill>
        <p:spPr bwMode="auto">
          <a:xfrm>
            <a:off x="2236788" y="2933700"/>
            <a:ext cx="1011237" cy="1011238"/>
          </a:xfrm>
          <a:prstGeom prst="rect">
            <a:avLst/>
          </a:prstGeom>
          <a:noFill/>
          <a:ln w="9525">
            <a:noFill/>
            <a:miter lim="800000"/>
            <a:headEnd/>
            <a:tailEnd/>
          </a:ln>
        </p:spPr>
      </p:pic>
      <p:pic>
        <p:nvPicPr>
          <p:cNvPr id="30725" name="Picture 7"/>
          <p:cNvPicPr>
            <a:picLocks noChangeAspect="1"/>
          </p:cNvPicPr>
          <p:nvPr/>
        </p:nvPicPr>
        <p:blipFill>
          <a:blip r:embed="rId5"/>
          <a:srcRect/>
          <a:stretch>
            <a:fillRect/>
          </a:stretch>
        </p:blipFill>
        <p:spPr bwMode="auto">
          <a:xfrm>
            <a:off x="5251450" y="4064000"/>
            <a:ext cx="2003425" cy="1492250"/>
          </a:xfrm>
          <a:prstGeom prst="rect">
            <a:avLst/>
          </a:prstGeom>
          <a:noFill/>
          <a:ln w="9525">
            <a:noFill/>
            <a:miter lim="800000"/>
            <a:headEnd/>
            <a:tailEnd/>
          </a:ln>
        </p:spPr>
      </p:pic>
      <p:pic>
        <p:nvPicPr>
          <p:cNvPr id="30726" name="Picture 12"/>
          <p:cNvPicPr>
            <a:picLocks noChangeAspect="1"/>
          </p:cNvPicPr>
          <p:nvPr/>
        </p:nvPicPr>
        <p:blipFill>
          <a:blip r:embed="rId6"/>
          <a:srcRect/>
          <a:stretch>
            <a:fillRect/>
          </a:stretch>
        </p:blipFill>
        <p:spPr bwMode="auto">
          <a:xfrm>
            <a:off x="690563" y="2895600"/>
            <a:ext cx="1057275" cy="1074738"/>
          </a:xfrm>
          <a:prstGeom prst="rect">
            <a:avLst/>
          </a:prstGeom>
          <a:noFill/>
          <a:ln w="9525">
            <a:noFill/>
            <a:miter lim="800000"/>
            <a:headEnd/>
            <a:tailEnd/>
          </a:ln>
        </p:spPr>
      </p:pic>
      <p:sp>
        <p:nvSpPr>
          <p:cNvPr id="30727" name="Text Box 3"/>
          <p:cNvSpPr txBox="1">
            <a:spLocks noChangeArrowheads="1"/>
          </p:cNvSpPr>
          <p:nvPr/>
        </p:nvSpPr>
        <p:spPr bwMode="auto">
          <a:xfrm>
            <a:off x="179388" y="1381125"/>
            <a:ext cx="8586787" cy="368300"/>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The need to transfer important information in a secure way is vital, e.g.,</a:t>
            </a:r>
          </a:p>
        </p:txBody>
      </p:sp>
      <p:sp>
        <p:nvSpPr>
          <p:cNvPr id="30728" name="Text Box 3"/>
          <p:cNvSpPr txBox="1">
            <a:spLocks noChangeArrowheads="1"/>
          </p:cNvSpPr>
          <p:nvPr/>
        </p:nvSpPr>
        <p:spPr bwMode="auto">
          <a:xfrm>
            <a:off x="3814763" y="3248025"/>
            <a:ext cx="4292600" cy="369888"/>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Transmitting private messages</a:t>
            </a:r>
          </a:p>
        </p:txBody>
      </p:sp>
      <p:sp>
        <p:nvSpPr>
          <p:cNvPr id="14" name="Text Box 3"/>
          <p:cNvSpPr txBox="1">
            <a:spLocks noChangeArrowheads="1"/>
          </p:cNvSpPr>
          <p:nvPr/>
        </p:nvSpPr>
        <p:spPr bwMode="auto">
          <a:xfrm>
            <a:off x="3668713" y="5842000"/>
            <a:ext cx="4795837" cy="646113"/>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180975" indent="-1809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spcBef>
                <a:spcPts val="0"/>
              </a:spcBef>
              <a:spcAft>
                <a:spcPts val="0"/>
              </a:spcAft>
              <a:buFontTx/>
              <a:buChar char="•"/>
              <a:defRPr/>
            </a:pPr>
            <a:r>
              <a:rPr lang="en-GB" dirty="0" smtClean="0">
                <a:cs typeface="+mn-cs"/>
              </a:rPr>
              <a:t>Transmitting TV signals to subscribers</a:t>
            </a:r>
          </a:p>
          <a:p>
            <a:pPr marL="0" indent="0" fontAlgn="auto">
              <a:spcBef>
                <a:spcPts val="0"/>
              </a:spcBef>
              <a:spcAft>
                <a:spcPts val="0"/>
              </a:spcAft>
              <a:defRPr/>
            </a:pPr>
            <a:endParaRPr lang="en-GB" dirty="0" smtClean="0">
              <a:cs typeface="+mn-cs"/>
            </a:endParaRPr>
          </a:p>
        </p:txBody>
      </p:sp>
      <p:sp>
        <p:nvSpPr>
          <p:cNvPr id="30730" name="Text Box 3"/>
          <p:cNvSpPr txBox="1">
            <a:spLocks noChangeArrowheads="1"/>
          </p:cNvSpPr>
          <p:nvPr/>
        </p:nvSpPr>
        <p:spPr bwMode="auto">
          <a:xfrm>
            <a:off x="377825" y="2085975"/>
            <a:ext cx="8586788" cy="369888"/>
          </a:xfrm>
          <a:prstGeom prst="rect">
            <a:avLst/>
          </a:prstGeom>
          <a:noFill/>
          <a:ln w="9525">
            <a:noFill/>
            <a:miter lim="800000"/>
            <a:headEnd/>
            <a:tailEnd/>
          </a:ln>
        </p:spPr>
        <p:txBody>
          <a:bodyPr>
            <a:spAutoFit/>
          </a:bodyPr>
          <a:lstStyle/>
          <a:p>
            <a:r>
              <a:rPr lang="en-GB">
                <a:ea typeface="ＭＳ Ｐゴシック" pitchFamily="34" charset="-128"/>
              </a:rPr>
              <a:t>Purchasing goods on the internet</a:t>
            </a:r>
          </a:p>
        </p:txBody>
      </p:sp>
      <p:sp>
        <p:nvSpPr>
          <p:cNvPr id="30731" name="Text Box 3"/>
          <p:cNvSpPr txBox="1">
            <a:spLocks noChangeArrowheads="1"/>
          </p:cNvSpPr>
          <p:nvPr/>
        </p:nvSpPr>
        <p:spPr bwMode="auto">
          <a:xfrm>
            <a:off x="595313" y="4471988"/>
            <a:ext cx="4294187" cy="646112"/>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Communicating strategies to allies in a war</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1593850" y="44450"/>
            <a:ext cx="5927725" cy="1077913"/>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a:t>
            </a:r>
          </a:p>
          <a:p>
            <a:pPr algn="ctr"/>
            <a:r>
              <a:rPr lang="en-GB" sz="3200">
                <a:latin typeface="Calibri" pitchFamily="34" charset="0"/>
                <a:ea typeface="ＭＳ Ｐゴシック" pitchFamily="34" charset="-128"/>
              </a:rPr>
              <a:t>What is it and why do we need it?</a:t>
            </a:r>
          </a:p>
        </p:txBody>
      </p:sp>
      <p:sp>
        <p:nvSpPr>
          <p:cNvPr id="31746" name="Text Box 3"/>
          <p:cNvSpPr txBox="1">
            <a:spLocks noChangeArrowheads="1"/>
          </p:cNvSpPr>
          <p:nvPr/>
        </p:nvSpPr>
        <p:spPr bwMode="auto">
          <a:xfrm>
            <a:off x="206375" y="1544638"/>
            <a:ext cx="8586788" cy="1200150"/>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However, the ability for external parties to access this important information is just as desirable (if not more so), e.g.,</a:t>
            </a:r>
          </a:p>
          <a:p>
            <a:pPr marL="180975" indent="-180975">
              <a:buFontTx/>
              <a:buChar char="•"/>
            </a:pPr>
            <a:endParaRPr lang="en-GB">
              <a:ea typeface="ＭＳ Ｐゴシック" pitchFamily="34" charset="-128"/>
            </a:endParaRPr>
          </a:p>
          <a:p>
            <a:pPr lvl="1">
              <a:buFontTx/>
              <a:buChar char="•"/>
            </a:pPr>
            <a:r>
              <a:rPr lang="en-GB">
                <a:ea typeface="ＭＳ Ｐゴシック" pitchFamily="34" charset="-128"/>
              </a:rPr>
              <a:t> obtaining credit card details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1593850" y="44450"/>
            <a:ext cx="5927725" cy="1077913"/>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a:t>
            </a:r>
          </a:p>
          <a:p>
            <a:pPr algn="ctr"/>
            <a:r>
              <a:rPr lang="en-GB" sz="3200">
                <a:latin typeface="Calibri" pitchFamily="34" charset="0"/>
                <a:ea typeface="ＭＳ Ｐゴシック" pitchFamily="34" charset="-128"/>
              </a:rPr>
              <a:t>What is it and why do we need it?</a:t>
            </a:r>
          </a:p>
        </p:txBody>
      </p:sp>
      <p:sp>
        <p:nvSpPr>
          <p:cNvPr id="32770" name="Text Box 3"/>
          <p:cNvSpPr txBox="1">
            <a:spLocks noChangeArrowheads="1"/>
          </p:cNvSpPr>
          <p:nvPr/>
        </p:nvSpPr>
        <p:spPr bwMode="auto">
          <a:xfrm>
            <a:off x="206375" y="1544638"/>
            <a:ext cx="8586788" cy="2032000"/>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However, the ability for external parties to access this important information is just as desirable (if not more so), e.g.,</a:t>
            </a:r>
          </a:p>
          <a:p>
            <a:pPr marL="180975" indent="-180975">
              <a:buFontTx/>
              <a:buChar char="•"/>
            </a:pPr>
            <a:endParaRPr lang="en-GB">
              <a:ea typeface="ＭＳ Ｐゴシック" pitchFamily="34" charset="-128"/>
            </a:endParaRPr>
          </a:p>
          <a:p>
            <a:pPr lvl="1">
              <a:buFontTx/>
              <a:buChar char="•"/>
            </a:pPr>
            <a:r>
              <a:rPr lang="en-GB">
                <a:ea typeface="ＭＳ Ｐゴシック" pitchFamily="34" charset="-128"/>
              </a:rPr>
              <a:t> obtaining credit card details </a:t>
            </a:r>
          </a:p>
          <a:p>
            <a:pPr lvl="1">
              <a:buFontTx/>
              <a:buChar char="•"/>
            </a:pPr>
            <a:endParaRPr lang="en-GB">
              <a:ea typeface="ＭＳ Ｐゴシック" pitchFamily="34" charset="-128"/>
            </a:endParaRPr>
          </a:p>
          <a:p>
            <a:pPr lvl="1">
              <a:buFontTx/>
              <a:buChar char="•"/>
            </a:pPr>
            <a:r>
              <a:rPr lang="en-GB">
                <a:ea typeface="ＭＳ Ｐゴシック" pitchFamily="34" charset="-128"/>
              </a:rPr>
              <a:t> intercepting private messages</a:t>
            </a:r>
          </a:p>
          <a:p>
            <a:pPr lvl="1"/>
            <a:endParaRPr lang="en-GB">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593850" y="44450"/>
            <a:ext cx="5927725" cy="1077913"/>
          </a:xfrm>
          <a:prstGeom prst="rect">
            <a:avLst/>
          </a:prstGeom>
          <a:noFill/>
          <a:ln w="9525">
            <a:noFill/>
            <a:miter lim="800000"/>
            <a:headEnd/>
            <a:tailEnd/>
          </a:ln>
        </p:spPr>
        <p:txBody>
          <a:bodyPr wrap="none">
            <a:spAutoFit/>
          </a:bodyPr>
          <a:lstStyle/>
          <a:p>
            <a:pPr algn="ctr"/>
            <a:r>
              <a:rPr lang="en-GB" sz="3200">
                <a:latin typeface="Calibri" pitchFamily="34" charset="0"/>
                <a:ea typeface="ＭＳ Ｐゴシック" pitchFamily="34" charset="-128"/>
              </a:rPr>
              <a:t>Cryptography:</a:t>
            </a:r>
          </a:p>
          <a:p>
            <a:pPr algn="ctr"/>
            <a:r>
              <a:rPr lang="en-GB" sz="3200">
                <a:latin typeface="Calibri" pitchFamily="34" charset="0"/>
                <a:ea typeface="ＭＳ Ｐゴシック" pitchFamily="34" charset="-128"/>
              </a:rPr>
              <a:t>What is it and why do we need it?</a:t>
            </a:r>
          </a:p>
        </p:txBody>
      </p:sp>
      <p:sp>
        <p:nvSpPr>
          <p:cNvPr id="33794" name="Text Box 3"/>
          <p:cNvSpPr txBox="1">
            <a:spLocks noChangeArrowheads="1"/>
          </p:cNvSpPr>
          <p:nvPr/>
        </p:nvSpPr>
        <p:spPr bwMode="auto">
          <a:xfrm>
            <a:off x="206375" y="1544638"/>
            <a:ext cx="8586788" cy="2586037"/>
          </a:xfrm>
          <a:prstGeom prst="rect">
            <a:avLst/>
          </a:prstGeom>
          <a:noFill/>
          <a:ln w="9525">
            <a:noFill/>
            <a:miter lim="800000"/>
            <a:headEnd/>
            <a:tailEnd/>
          </a:ln>
        </p:spPr>
        <p:txBody>
          <a:bodyPr>
            <a:spAutoFit/>
          </a:bodyPr>
          <a:lstStyle/>
          <a:p>
            <a:pPr marL="180975" indent="-180975">
              <a:buFontTx/>
              <a:buChar char="•"/>
            </a:pPr>
            <a:r>
              <a:rPr lang="en-GB">
                <a:ea typeface="ＭＳ Ｐゴシック" pitchFamily="34" charset="-128"/>
              </a:rPr>
              <a:t>However, the ability for external parties to access this important information is just as desirable (if not more so), e.g.,</a:t>
            </a:r>
          </a:p>
          <a:p>
            <a:pPr marL="180975" indent="-180975">
              <a:buFontTx/>
              <a:buChar char="•"/>
            </a:pPr>
            <a:endParaRPr lang="en-GB">
              <a:ea typeface="ＭＳ Ｐゴシック" pitchFamily="34" charset="-128"/>
            </a:endParaRPr>
          </a:p>
          <a:p>
            <a:pPr lvl="1">
              <a:buFontTx/>
              <a:buChar char="•"/>
            </a:pPr>
            <a:r>
              <a:rPr lang="en-GB">
                <a:ea typeface="ＭＳ Ｐゴシック" pitchFamily="34" charset="-128"/>
              </a:rPr>
              <a:t> obtaining credit card details </a:t>
            </a:r>
          </a:p>
          <a:p>
            <a:pPr lvl="1">
              <a:buFontTx/>
              <a:buChar char="•"/>
            </a:pPr>
            <a:endParaRPr lang="en-GB">
              <a:ea typeface="ＭＳ Ｐゴシック" pitchFamily="34" charset="-128"/>
            </a:endParaRPr>
          </a:p>
          <a:p>
            <a:pPr lvl="1">
              <a:buFontTx/>
              <a:buChar char="•"/>
            </a:pPr>
            <a:r>
              <a:rPr lang="en-GB">
                <a:ea typeface="ＭＳ Ｐゴシック" pitchFamily="34" charset="-128"/>
              </a:rPr>
              <a:t> intercepting private messages</a:t>
            </a:r>
          </a:p>
          <a:p>
            <a:pPr lvl="1">
              <a:buFontTx/>
              <a:buChar char="•"/>
            </a:pPr>
            <a:endParaRPr lang="en-GB">
              <a:ea typeface="ＭＳ Ｐゴシック" pitchFamily="34" charset="-128"/>
            </a:endParaRPr>
          </a:p>
          <a:p>
            <a:pPr lvl="1">
              <a:buFontTx/>
              <a:buChar char="•"/>
            </a:pPr>
            <a:r>
              <a:rPr lang="en-GB">
                <a:ea typeface="ＭＳ Ｐゴシック" pitchFamily="34" charset="-128"/>
              </a:rPr>
              <a:t> having an advantage over enemies in war</a:t>
            </a:r>
          </a:p>
          <a:p>
            <a:pPr lvl="1"/>
            <a:endParaRPr lang="en-GB">
              <a:ea typeface="ＭＳ Ｐゴシック" pitchFamily="34" charset="-128"/>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13302</TotalTime>
  <Words>1636</Words>
  <Application>Microsoft Office PowerPoint</Application>
  <PresentationFormat>On-screen Show (4:3)</PresentationFormat>
  <Paragraphs>215</Paragraphs>
  <Slides>47</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ＭＳ Ｐゴシック</vt:lpstr>
      <vt:lpstr>Arial</vt:lpstr>
      <vt:lpstr>Calibri</vt:lpstr>
      <vt:lpstr>Wingdings</vt:lpstr>
      <vt:lpstr>Office Theme</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Griffiths</dc:creator>
  <cp:lastModifiedBy>Ian Griffiths</cp:lastModifiedBy>
  <cp:revision>53</cp:revision>
  <dcterms:created xsi:type="dcterms:W3CDTF">2013-02-03T16:14:49Z</dcterms:created>
  <dcterms:modified xsi:type="dcterms:W3CDTF">2015-04-02T20:19:05Z</dcterms:modified>
</cp:coreProperties>
</file>