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456" r:id="rId2"/>
    <p:sldId id="406" r:id="rId3"/>
    <p:sldId id="454" r:id="rId4"/>
    <p:sldId id="257" r:id="rId5"/>
    <p:sldId id="379" r:id="rId6"/>
    <p:sldId id="409" r:id="rId7"/>
    <p:sldId id="416" r:id="rId8"/>
    <p:sldId id="410" r:id="rId9"/>
    <p:sldId id="414" r:id="rId10"/>
    <p:sldId id="472" r:id="rId11"/>
    <p:sldId id="417" r:id="rId12"/>
    <p:sldId id="418" r:id="rId13"/>
    <p:sldId id="419" r:id="rId14"/>
    <p:sldId id="420" r:id="rId15"/>
    <p:sldId id="421" r:id="rId16"/>
    <p:sldId id="422" r:id="rId17"/>
    <p:sldId id="423" r:id="rId18"/>
    <p:sldId id="424" r:id="rId19"/>
    <p:sldId id="469" r:id="rId20"/>
    <p:sldId id="463" r:id="rId21"/>
    <p:sldId id="465" r:id="rId22"/>
    <p:sldId id="466" r:id="rId23"/>
    <p:sldId id="467" r:id="rId24"/>
    <p:sldId id="468" r:id="rId25"/>
    <p:sldId id="429" r:id="rId26"/>
    <p:sldId id="436" r:id="rId27"/>
    <p:sldId id="432" r:id="rId28"/>
    <p:sldId id="476" r:id="rId29"/>
    <p:sldId id="477" r:id="rId30"/>
    <p:sldId id="478" r:id="rId31"/>
    <p:sldId id="479" r:id="rId32"/>
    <p:sldId id="480" r:id="rId33"/>
    <p:sldId id="449" r:id="rId34"/>
    <p:sldId id="448" r:id="rId35"/>
    <p:sldId id="450" r:id="rId36"/>
    <p:sldId id="452" r:id="rId37"/>
    <p:sldId id="455" r:id="rId38"/>
    <p:sldId id="474" r:id="rId39"/>
    <p:sldId id="475" r:id="rId40"/>
    <p:sldId id="473" r:id="rId41"/>
  </p:sldIdLst>
  <p:sldSz cx="9144000" cy="6858000" type="screen4x3"/>
  <p:notesSz cx="6858000" cy="9144000"/>
  <p:defaultTextStyle>
    <a:defPPr>
      <a:defRPr lang="en-US"/>
    </a:defPPr>
    <a:lvl1pPr algn="l" defTabSz="457200" rtl="0" fontAlgn="base">
      <a:spcBef>
        <a:spcPct val="0"/>
      </a:spcBef>
      <a:spcAft>
        <a:spcPct val="0"/>
      </a:spcAft>
      <a:defRPr kern="1200" baseline="-25000">
        <a:solidFill>
          <a:schemeClr val="tx1"/>
        </a:solidFill>
        <a:latin typeface="Arial" charset="0"/>
        <a:ea typeface="+mn-ea"/>
        <a:cs typeface="Arial" charset="0"/>
      </a:defRPr>
    </a:lvl1pPr>
    <a:lvl2pPr marL="457200" algn="l" defTabSz="457200" rtl="0" fontAlgn="base">
      <a:spcBef>
        <a:spcPct val="0"/>
      </a:spcBef>
      <a:spcAft>
        <a:spcPct val="0"/>
      </a:spcAft>
      <a:defRPr kern="1200" baseline="-25000">
        <a:solidFill>
          <a:schemeClr val="tx1"/>
        </a:solidFill>
        <a:latin typeface="Arial" charset="0"/>
        <a:ea typeface="+mn-ea"/>
        <a:cs typeface="Arial" charset="0"/>
      </a:defRPr>
    </a:lvl2pPr>
    <a:lvl3pPr marL="914400" algn="l" defTabSz="457200" rtl="0" fontAlgn="base">
      <a:spcBef>
        <a:spcPct val="0"/>
      </a:spcBef>
      <a:spcAft>
        <a:spcPct val="0"/>
      </a:spcAft>
      <a:defRPr kern="1200" baseline="-25000">
        <a:solidFill>
          <a:schemeClr val="tx1"/>
        </a:solidFill>
        <a:latin typeface="Arial" charset="0"/>
        <a:ea typeface="+mn-ea"/>
        <a:cs typeface="Arial" charset="0"/>
      </a:defRPr>
    </a:lvl3pPr>
    <a:lvl4pPr marL="1371600" algn="l" defTabSz="457200" rtl="0" fontAlgn="base">
      <a:spcBef>
        <a:spcPct val="0"/>
      </a:spcBef>
      <a:spcAft>
        <a:spcPct val="0"/>
      </a:spcAft>
      <a:defRPr kern="1200" baseline="-25000">
        <a:solidFill>
          <a:schemeClr val="tx1"/>
        </a:solidFill>
        <a:latin typeface="Arial" charset="0"/>
        <a:ea typeface="+mn-ea"/>
        <a:cs typeface="Arial" charset="0"/>
      </a:defRPr>
    </a:lvl4pPr>
    <a:lvl5pPr marL="1828800" algn="l" defTabSz="457200" rtl="0" fontAlgn="base">
      <a:spcBef>
        <a:spcPct val="0"/>
      </a:spcBef>
      <a:spcAft>
        <a:spcPct val="0"/>
      </a:spcAft>
      <a:defRPr kern="1200" baseline="-25000">
        <a:solidFill>
          <a:schemeClr val="tx1"/>
        </a:solidFill>
        <a:latin typeface="Arial" charset="0"/>
        <a:ea typeface="+mn-ea"/>
        <a:cs typeface="Arial" charset="0"/>
      </a:defRPr>
    </a:lvl5pPr>
    <a:lvl6pPr marL="2286000" algn="l" defTabSz="914400" rtl="0" eaLnBrk="1" latinLnBrk="0" hangingPunct="1">
      <a:defRPr kern="1200" baseline="-25000">
        <a:solidFill>
          <a:schemeClr val="tx1"/>
        </a:solidFill>
        <a:latin typeface="Arial" charset="0"/>
        <a:ea typeface="+mn-ea"/>
        <a:cs typeface="Arial" charset="0"/>
      </a:defRPr>
    </a:lvl6pPr>
    <a:lvl7pPr marL="2743200" algn="l" defTabSz="914400" rtl="0" eaLnBrk="1" latinLnBrk="0" hangingPunct="1">
      <a:defRPr kern="1200" baseline="-25000">
        <a:solidFill>
          <a:schemeClr val="tx1"/>
        </a:solidFill>
        <a:latin typeface="Arial" charset="0"/>
        <a:ea typeface="+mn-ea"/>
        <a:cs typeface="Arial" charset="0"/>
      </a:defRPr>
    </a:lvl7pPr>
    <a:lvl8pPr marL="3200400" algn="l" defTabSz="914400" rtl="0" eaLnBrk="1" latinLnBrk="0" hangingPunct="1">
      <a:defRPr kern="1200" baseline="-25000">
        <a:solidFill>
          <a:schemeClr val="tx1"/>
        </a:solidFill>
        <a:latin typeface="Arial" charset="0"/>
        <a:ea typeface="+mn-ea"/>
        <a:cs typeface="Arial" charset="0"/>
      </a:defRPr>
    </a:lvl8pPr>
    <a:lvl9pPr marL="3657600" algn="l" defTabSz="914400" rtl="0" eaLnBrk="1" latinLnBrk="0" hangingPunct="1">
      <a:defRPr kern="1200" baseline="-250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783" autoAdjust="0"/>
  </p:normalViewPr>
  <p:slideViewPr>
    <p:cSldViewPr snapToGrid="0" snapToObjects="1">
      <p:cViewPr varScale="1">
        <p:scale>
          <a:sx n="46" d="100"/>
          <a:sy n="46" d="100"/>
        </p:scale>
        <p:origin x="1205" y="43"/>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baseline="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baseline="0">
                <a:latin typeface="+mn-lt"/>
                <a:cs typeface="+mn-cs"/>
              </a:defRPr>
            </a:lvl1pPr>
          </a:lstStyle>
          <a:p>
            <a:pPr>
              <a:defRPr/>
            </a:pPr>
            <a:fld id="{BCA42AD4-782D-4614-86C9-5DA914465372}" type="datetimeFigureOut">
              <a:rPr lang="en-US"/>
              <a:pPr>
                <a:defRPr/>
              </a:pPr>
              <a:t>3/23/2016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baseline="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baseline="0">
                <a:latin typeface="+mn-lt"/>
                <a:cs typeface="+mn-cs"/>
              </a:defRPr>
            </a:lvl1pPr>
          </a:lstStyle>
          <a:p>
            <a:pPr>
              <a:defRPr/>
            </a:pPr>
            <a:fld id="{D3F5BF57-C79A-4DB9-9336-E2D43C133F08}" type="slidenum">
              <a:rPr lang="en-US"/>
              <a:pPr>
                <a:defRPr/>
              </a:pPr>
              <a:t>‹#›</a:t>
            </a:fld>
            <a:endParaRPr lang="en-US"/>
          </a:p>
        </p:txBody>
      </p:sp>
    </p:spTree>
    <p:extLst>
      <p:ext uri="{BB962C8B-B14F-4D97-AF65-F5344CB8AC3E}">
        <p14:creationId xmlns:p14="http://schemas.microsoft.com/office/powerpoint/2010/main" val="289741011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p:spPr>
      </p:sp>
      <p:sp>
        <p:nvSpPr>
          <p:cNvPr id="645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Wind up music box http://www.youtube.com/watch?v=3iMI_uOM_fY</a:t>
            </a:r>
          </a:p>
          <a:p>
            <a:pPr eaLnBrk="1" hangingPunct="1">
              <a:spcBef>
                <a:spcPct val="0"/>
              </a:spcBef>
            </a:pPr>
            <a:r>
              <a:rPr lang="en-US" smtClean="0"/>
              <a:t>Wind and Mr Ug. http://www.youtube.com/watch?v=4mdEsouIXGM</a:t>
            </a:r>
          </a:p>
          <a:p>
            <a:pPr eaLnBrk="1" hangingPunct="1">
              <a:spcBef>
                <a:spcPct val="0"/>
              </a:spcBef>
            </a:pPr>
            <a:r>
              <a:rPr lang="en-US" smtClean="0"/>
              <a:t>Mobius bagel: http://www.youtube.com/watch?v=dN8AwGUaqDA</a:t>
            </a:r>
          </a:p>
        </p:txBody>
      </p:sp>
      <p:sp>
        <p:nvSpPr>
          <p:cNvPr id="634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C5DC2C1-4222-4513-9580-1334C43CF9BB}" type="slidenum">
              <a:rPr lang="en-US">
                <a:cs typeface="Arial" charset="0"/>
              </a:rPr>
              <a:pPr fontAlgn="base">
                <a:spcBef>
                  <a:spcPct val="0"/>
                </a:spcBef>
                <a:spcAft>
                  <a:spcPct val="0"/>
                </a:spcAft>
                <a:defRPr/>
              </a:pPr>
              <a:t>35</a:t>
            </a:fld>
            <a:endParaRPr lang="en-US">
              <a:cs typeface="Arial" charset="0"/>
            </a:endParaRPr>
          </a:p>
        </p:txBody>
      </p:sp>
    </p:spTree>
    <p:extLst>
      <p:ext uri="{BB962C8B-B14F-4D97-AF65-F5344CB8AC3E}">
        <p14:creationId xmlns:p14="http://schemas.microsoft.com/office/powerpoint/2010/main" val="519670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p:spPr>
      </p:sp>
      <p:sp>
        <p:nvSpPr>
          <p:cNvPr id="665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Wind up music box http://www.youtube.com/watch?v=3iMI_uOM_fY</a:t>
            </a:r>
          </a:p>
          <a:p>
            <a:pPr eaLnBrk="1" hangingPunct="1">
              <a:spcBef>
                <a:spcPct val="0"/>
              </a:spcBef>
            </a:pPr>
            <a:r>
              <a:rPr lang="en-US" dirty="0" smtClean="0"/>
              <a:t>Wind and </a:t>
            </a:r>
            <a:r>
              <a:rPr lang="en-US" dirty="0" err="1" smtClean="0"/>
              <a:t>Mr</a:t>
            </a:r>
            <a:r>
              <a:rPr lang="en-US" dirty="0" smtClean="0"/>
              <a:t> </a:t>
            </a:r>
            <a:r>
              <a:rPr lang="en-US" dirty="0" err="1" smtClean="0"/>
              <a:t>Ug</a:t>
            </a:r>
            <a:r>
              <a:rPr lang="en-US" dirty="0" smtClean="0"/>
              <a:t>. http://www.youtube.com/watch?v=4mdEsouIXGM</a:t>
            </a:r>
          </a:p>
          <a:p>
            <a:pPr eaLnBrk="1" hangingPunct="1">
              <a:spcBef>
                <a:spcPct val="0"/>
              </a:spcBef>
            </a:pPr>
            <a:r>
              <a:rPr lang="en-US" dirty="0" smtClean="0"/>
              <a:t>Mathematically correct breakfast: http://www.youtube.com/watch?v=dN8AwGUaqDA</a:t>
            </a:r>
          </a:p>
        </p:txBody>
      </p:sp>
      <p:sp>
        <p:nvSpPr>
          <p:cNvPr id="655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08F5116-FB68-4721-BEF8-E67477A49A6C}" type="slidenum">
              <a:rPr lang="en-US">
                <a:cs typeface="Arial" charset="0"/>
              </a:rPr>
              <a:pPr fontAlgn="base">
                <a:spcBef>
                  <a:spcPct val="0"/>
                </a:spcBef>
                <a:spcAft>
                  <a:spcPct val="0"/>
                </a:spcAft>
                <a:defRPr/>
              </a:pPr>
              <a:t>36</a:t>
            </a:fld>
            <a:endParaRPr lang="en-US">
              <a:cs typeface="Arial" charset="0"/>
            </a:endParaRPr>
          </a:p>
        </p:txBody>
      </p:sp>
    </p:spTree>
    <p:extLst>
      <p:ext uri="{BB962C8B-B14F-4D97-AF65-F5344CB8AC3E}">
        <p14:creationId xmlns:p14="http://schemas.microsoft.com/office/powerpoint/2010/main" val="1605918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C7B6785-B34D-4503-B62A-39A5D767FA04}" type="datetimeFigureOut">
              <a:rPr lang="en-US"/>
              <a:pPr>
                <a:defRPr/>
              </a:pPr>
              <a:t>3/23/2016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B8F72AC-B240-4DC2-BDA4-1E9C9C360F8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503F0B4-6C20-42C5-9F08-4082A9195DE0}" type="datetimeFigureOut">
              <a:rPr lang="en-US"/>
              <a:pPr>
                <a:defRPr/>
              </a:pPr>
              <a:t>3/23/2016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E6B62B-160B-4C39-BEF3-D3B1F1F7C15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5E8E25A-2361-45A4-B502-BD5F5B8869A1}" type="datetimeFigureOut">
              <a:rPr lang="en-US"/>
              <a:pPr>
                <a:defRPr/>
              </a:pPr>
              <a:t>3/23/2016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28E83FA-A24D-43B2-B19B-011912B17EB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9D29483-C127-4205-87FC-A663FEF1D045}" type="datetimeFigureOut">
              <a:rPr lang="en-US"/>
              <a:pPr>
                <a:defRPr/>
              </a:pPr>
              <a:t>3/23/2016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FDB98E5-DE0C-4A5C-9201-E42E53647F6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A7F4649-F31D-432D-AE3C-28B11B91FBDA}" type="datetimeFigureOut">
              <a:rPr lang="en-US"/>
              <a:pPr>
                <a:defRPr/>
              </a:pPr>
              <a:t>3/23/2016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4ABF06-2CDE-4DA3-A5E6-F12063FF55F1}"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B5056E6-FCC6-481C-ABCD-62366DCE8501}" type="datetimeFigureOut">
              <a:rPr lang="en-US"/>
              <a:pPr>
                <a:defRPr/>
              </a:pPr>
              <a:t>3/23/2016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6ACC65E-D5C3-4337-B9E0-0FDCC2FE72D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F8FED17-847E-451E-A335-16F8D7A307AC}" type="datetimeFigureOut">
              <a:rPr lang="en-US"/>
              <a:pPr>
                <a:defRPr/>
              </a:pPr>
              <a:t>3/23/2016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08D73B5-588A-4C08-A0E0-7966C63866F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7B430F5-E0A0-4FE3-93E7-86CCDA76DCAE}" type="datetimeFigureOut">
              <a:rPr lang="en-US"/>
              <a:pPr>
                <a:defRPr/>
              </a:pPr>
              <a:t>3/23/2016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33A272D-A5EB-4E72-AF13-57D10696A09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2D6B3A6-B051-408D-96C8-B8CE692ACD2D}" type="datetimeFigureOut">
              <a:rPr lang="en-US"/>
              <a:pPr>
                <a:defRPr/>
              </a:pPr>
              <a:t>3/23/2016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664A81C-E12D-4746-AE04-3569D1DF071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2795961-6C53-4B8C-82C6-F0D933ACCDAB}" type="datetimeFigureOut">
              <a:rPr lang="en-US"/>
              <a:pPr>
                <a:defRPr/>
              </a:pPr>
              <a:t>3/23/2016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3932E8C-E683-499F-94F3-DF3C986A66E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29CCB5C-FE27-4FFC-8378-0665CC256234}" type="datetimeFigureOut">
              <a:rPr lang="en-US"/>
              <a:pPr>
                <a:defRPr/>
              </a:pPr>
              <a:t>3/23/2016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938243D-432D-4557-AFF8-5168B0A9F42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endParaRPr lang="en-US"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aseline="0">
                <a:solidFill>
                  <a:schemeClr val="tx1">
                    <a:tint val="75000"/>
                  </a:schemeClr>
                </a:solidFill>
                <a:latin typeface="+mn-lt"/>
                <a:cs typeface="+mn-cs"/>
              </a:defRPr>
            </a:lvl1pPr>
          </a:lstStyle>
          <a:p>
            <a:pPr>
              <a:defRPr/>
            </a:pPr>
            <a:fld id="{88C52ED0-7A7A-4E35-832C-4DBD616A101C}" type="datetimeFigureOut">
              <a:rPr lang="en-US"/>
              <a:pPr>
                <a:defRPr/>
              </a:pPr>
              <a:t>3/23/2016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aseline="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baseline="0">
                <a:solidFill>
                  <a:schemeClr val="tx1">
                    <a:tint val="75000"/>
                  </a:schemeClr>
                </a:solidFill>
                <a:latin typeface="+mn-lt"/>
                <a:cs typeface="+mn-cs"/>
              </a:defRPr>
            </a:lvl1pPr>
          </a:lstStyle>
          <a:p>
            <a:pPr>
              <a:defRPr/>
            </a:pPr>
            <a:fld id="{47B12302-49E9-4F1C-8B1F-2186D62B037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2"/>
          <p:cNvSpPr txBox="1">
            <a:spLocks noChangeArrowheads="1"/>
          </p:cNvSpPr>
          <p:nvPr/>
        </p:nvSpPr>
        <p:spPr bwMode="auto">
          <a:xfrm>
            <a:off x="1800225" y="44450"/>
            <a:ext cx="5514975" cy="579438"/>
          </a:xfrm>
          <a:prstGeom prst="rect">
            <a:avLst/>
          </a:prstGeom>
          <a:noFill/>
          <a:ln w="9525">
            <a:noFill/>
            <a:miter lim="800000"/>
            <a:headEnd/>
            <a:tailEnd/>
          </a:ln>
        </p:spPr>
        <p:txBody>
          <a:bodyPr wrap="none">
            <a:spAutoFit/>
          </a:bodyPr>
          <a:lstStyle/>
          <a:p>
            <a:pPr algn="ctr"/>
            <a:r>
              <a:rPr lang="en-GB" sz="3200" baseline="0">
                <a:latin typeface="Calibri" pitchFamily="34" charset="0"/>
                <a:ea typeface="ＭＳ Ｐゴシック" pitchFamily="34" charset="-128"/>
              </a:rPr>
              <a:t>The seven bridges of Königsberg</a:t>
            </a:r>
          </a:p>
        </p:txBody>
      </p:sp>
      <p:sp>
        <p:nvSpPr>
          <p:cNvPr id="32770" name="Text Box 4"/>
          <p:cNvSpPr txBox="1">
            <a:spLocks noChangeArrowheads="1"/>
          </p:cNvSpPr>
          <p:nvPr/>
        </p:nvSpPr>
        <p:spPr bwMode="auto">
          <a:xfrm>
            <a:off x="169863" y="611188"/>
            <a:ext cx="184150" cy="412750"/>
          </a:xfrm>
          <a:prstGeom prst="rect">
            <a:avLst/>
          </a:prstGeom>
          <a:noFill/>
          <a:ln w="9525">
            <a:noFill/>
            <a:miter lim="800000"/>
            <a:headEnd/>
            <a:tailEnd/>
          </a:ln>
        </p:spPr>
        <p:txBody>
          <a:bodyPr wrap="none">
            <a:spAutoFit/>
          </a:bodyPr>
          <a:lstStyle/>
          <a:p>
            <a:endParaRPr lang="en-GB" sz="2100" b="1" baseline="0">
              <a:ea typeface="ＭＳ Ｐゴシック" pitchFamily="34" charset="-128"/>
            </a:endParaRPr>
          </a:p>
        </p:txBody>
      </p:sp>
      <p:sp>
        <p:nvSpPr>
          <p:cNvPr id="32771" name="Rectangle 6"/>
          <p:cNvSpPr>
            <a:spLocks noChangeArrowheads="1"/>
          </p:cNvSpPr>
          <p:nvPr/>
        </p:nvSpPr>
        <p:spPr bwMode="auto">
          <a:xfrm>
            <a:off x="354013" y="725488"/>
            <a:ext cx="7977187" cy="1190625"/>
          </a:xfrm>
          <a:prstGeom prst="rect">
            <a:avLst/>
          </a:prstGeom>
          <a:noFill/>
          <a:ln w="9525">
            <a:noFill/>
            <a:miter lim="800000"/>
            <a:headEnd/>
            <a:tailEnd/>
          </a:ln>
        </p:spPr>
        <p:txBody>
          <a:bodyPr>
            <a:spAutoFit/>
          </a:bodyPr>
          <a:lstStyle/>
          <a:p>
            <a:pPr marL="285750" indent="-285750">
              <a:buFont typeface="Arial" charset="0"/>
              <a:buChar char="•"/>
            </a:pPr>
            <a:r>
              <a:rPr lang="en-US" baseline="0">
                <a:latin typeface="Calibri" pitchFamily="34" charset="0"/>
              </a:rPr>
              <a:t>The city of K</a:t>
            </a:r>
            <a:r>
              <a:rPr lang="en-GB" baseline="0">
                <a:latin typeface="Calibri" pitchFamily="34" charset="0"/>
              </a:rPr>
              <a:t>ö</a:t>
            </a:r>
            <a:r>
              <a:rPr lang="en-US" baseline="0">
                <a:latin typeface="Calibri" pitchFamily="34" charset="0"/>
              </a:rPr>
              <a:t>nigsberg (formerly in Prussia, now a part of Russia and called Kaliningrad) is split by the River Pregel into various parts (including the island Kniephof), and back in the day there were seven bridges connecting the various parts, as you can see in the drawing below: </a:t>
            </a:r>
          </a:p>
        </p:txBody>
      </p:sp>
      <p:pic>
        <p:nvPicPr>
          <p:cNvPr id="32772" name="Picture 1"/>
          <p:cNvPicPr>
            <a:picLocks noChangeAspect="1"/>
          </p:cNvPicPr>
          <p:nvPr/>
        </p:nvPicPr>
        <p:blipFill>
          <a:blip r:embed="rId2"/>
          <a:srcRect/>
          <a:stretch>
            <a:fillRect/>
          </a:stretch>
        </p:blipFill>
        <p:spPr bwMode="auto">
          <a:xfrm>
            <a:off x="773113" y="2551113"/>
            <a:ext cx="6616700" cy="4306887"/>
          </a:xfrm>
          <a:prstGeom prst="rect">
            <a:avLst/>
          </a:prstGeom>
          <a:noFill/>
          <a:ln w="9525">
            <a:noFill/>
            <a:miter lim="800000"/>
            <a:headEnd/>
            <a:tailEnd/>
          </a:ln>
        </p:spPr>
      </p:pic>
      <p:pic>
        <p:nvPicPr>
          <p:cNvPr id="32773" name="Picture 2"/>
          <p:cNvPicPr>
            <a:picLocks noChangeAspect="1"/>
          </p:cNvPicPr>
          <p:nvPr/>
        </p:nvPicPr>
        <p:blipFill>
          <a:blip r:embed="rId3"/>
          <a:srcRect/>
          <a:stretch>
            <a:fillRect/>
          </a:stretch>
        </p:blipFill>
        <p:spPr bwMode="auto">
          <a:xfrm>
            <a:off x="4859338" y="1652588"/>
            <a:ext cx="3898900" cy="20828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2"/>
          <p:cNvSpPr txBox="1">
            <a:spLocks noChangeArrowheads="1"/>
          </p:cNvSpPr>
          <p:nvPr/>
        </p:nvSpPr>
        <p:spPr bwMode="auto">
          <a:xfrm>
            <a:off x="2823199" y="44450"/>
            <a:ext cx="3469027" cy="584775"/>
          </a:xfrm>
          <a:prstGeom prst="rect">
            <a:avLst/>
          </a:prstGeom>
          <a:noFill/>
          <a:ln w="9525">
            <a:noFill/>
            <a:miter lim="800000"/>
            <a:headEnd/>
            <a:tailEnd/>
          </a:ln>
        </p:spPr>
        <p:txBody>
          <a:bodyPr wrap="none">
            <a:spAutoFit/>
          </a:bodyPr>
          <a:lstStyle/>
          <a:p>
            <a:pPr algn="ctr"/>
            <a:r>
              <a:rPr lang="en-GB" sz="3200" baseline="0" dirty="0">
                <a:latin typeface="Calibri" pitchFamily="34" charset="0"/>
                <a:ea typeface="ＭＳ Ｐゴシック" pitchFamily="34" charset="-128"/>
              </a:rPr>
              <a:t>Summary of </a:t>
            </a:r>
            <a:r>
              <a:rPr lang="en-GB" sz="3200" baseline="0" dirty="0" smtClean="0">
                <a:latin typeface="Calibri" pitchFamily="34" charset="0"/>
                <a:ea typeface="ＭＳ Ｐゴシック" pitchFamily="34" charset="-128"/>
              </a:rPr>
              <a:t>lecture</a:t>
            </a:r>
            <a:endParaRPr lang="en-GB" sz="3200" baseline="0" dirty="0">
              <a:latin typeface="Calibri" pitchFamily="34" charset="0"/>
              <a:ea typeface="ＭＳ Ｐゴシック" pitchFamily="34" charset="-128"/>
            </a:endParaRPr>
          </a:p>
        </p:txBody>
      </p:sp>
      <p:sp>
        <p:nvSpPr>
          <p:cNvPr id="52226" name="Text Box 4"/>
          <p:cNvSpPr txBox="1">
            <a:spLocks noChangeArrowheads="1"/>
          </p:cNvSpPr>
          <p:nvPr/>
        </p:nvSpPr>
        <p:spPr bwMode="auto">
          <a:xfrm>
            <a:off x="169863" y="611188"/>
            <a:ext cx="184150" cy="412750"/>
          </a:xfrm>
          <a:prstGeom prst="rect">
            <a:avLst/>
          </a:prstGeom>
          <a:noFill/>
          <a:ln w="9525">
            <a:noFill/>
            <a:miter lim="800000"/>
            <a:headEnd/>
            <a:tailEnd/>
          </a:ln>
        </p:spPr>
        <p:txBody>
          <a:bodyPr wrap="none">
            <a:spAutoFit/>
          </a:bodyPr>
          <a:lstStyle/>
          <a:p>
            <a:endParaRPr lang="en-GB" sz="2100" b="1" baseline="0">
              <a:ea typeface="ＭＳ Ｐゴシック" pitchFamily="34" charset="-128"/>
            </a:endParaRPr>
          </a:p>
        </p:txBody>
      </p:sp>
      <p:sp>
        <p:nvSpPr>
          <p:cNvPr id="52227" name="Rectangle 6"/>
          <p:cNvSpPr>
            <a:spLocks noChangeArrowheads="1"/>
          </p:cNvSpPr>
          <p:nvPr/>
        </p:nvSpPr>
        <p:spPr bwMode="auto">
          <a:xfrm>
            <a:off x="169863" y="655638"/>
            <a:ext cx="8075612" cy="4524315"/>
          </a:xfrm>
          <a:prstGeom prst="rect">
            <a:avLst/>
          </a:prstGeom>
          <a:noFill/>
          <a:ln w="9525">
            <a:noFill/>
            <a:miter lim="800000"/>
            <a:headEnd/>
            <a:tailEnd/>
          </a:ln>
        </p:spPr>
        <p:txBody>
          <a:bodyPr>
            <a:spAutoFit/>
          </a:bodyPr>
          <a:lstStyle/>
          <a:p>
            <a:pPr marL="285750" indent="-285750">
              <a:buFont typeface="Arial" charset="0"/>
              <a:buChar char="•"/>
            </a:pPr>
            <a:r>
              <a:rPr lang="en-GB" baseline="0" dirty="0">
                <a:latin typeface="Calibri" pitchFamily="34" charset="0"/>
              </a:rPr>
              <a:t>Graph theory provides a simple way of visualizing geometrical questions such as the </a:t>
            </a:r>
            <a:r>
              <a:rPr lang="en-US" baseline="0" dirty="0">
                <a:latin typeface="Calibri" pitchFamily="34" charset="0"/>
              </a:rPr>
              <a:t>K</a:t>
            </a:r>
            <a:r>
              <a:rPr lang="en-GB" baseline="0" dirty="0">
                <a:latin typeface="Calibri" pitchFamily="34" charset="0"/>
              </a:rPr>
              <a:t>ö</a:t>
            </a:r>
            <a:r>
              <a:rPr lang="en-US" baseline="0" dirty="0" err="1">
                <a:latin typeface="Calibri" pitchFamily="34" charset="0"/>
              </a:rPr>
              <a:t>nigsberg</a:t>
            </a:r>
            <a:r>
              <a:rPr lang="en-US" baseline="0" dirty="0">
                <a:latin typeface="Calibri" pitchFamily="34" charset="0"/>
              </a:rPr>
              <a:t> bridge problem – the resulting graphs capture the key geometrical information we need. </a:t>
            </a:r>
          </a:p>
          <a:p>
            <a:pPr marL="285750" indent="-285750">
              <a:buFont typeface="Arial" charset="0"/>
              <a:buChar char="•"/>
            </a:pPr>
            <a:endParaRPr lang="en-US" baseline="0" dirty="0">
              <a:latin typeface="Calibri" pitchFamily="34" charset="0"/>
            </a:endParaRPr>
          </a:p>
          <a:p>
            <a:pPr marL="285750" indent="-285750">
              <a:buFont typeface="Arial" charset="0"/>
              <a:buChar char="•"/>
            </a:pPr>
            <a:r>
              <a:rPr lang="en-US" baseline="0" dirty="0">
                <a:latin typeface="Calibri" pitchFamily="34" charset="0"/>
              </a:rPr>
              <a:t>Graphs are composed of </a:t>
            </a:r>
            <a:r>
              <a:rPr lang="en-GB" baseline="0" dirty="0">
                <a:solidFill>
                  <a:srgbClr val="3366FF"/>
                </a:solidFill>
                <a:latin typeface="Calibri" pitchFamily="34" charset="0"/>
              </a:rPr>
              <a:t>vertices </a:t>
            </a:r>
            <a:r>
              <a:rPr lang="en-US" baseline="0" dirty="0">
                <a:latin typeface="Calibri" pitchFamily="34" charset="0"/>
              </a:rPr>
              <a:t>(islands) and </a:t>
            </a:r>
            <a:r>
              <a:rPr lang="en-GB" baseline="0" dirty="0">
                <a:solidFill>
                  <a:srgbClr val="3366FF"/>
                </a:solidFill>
                <a:latin typeface="Calibri" pitchFamily="34" charset="0"/>
              </a:rPr>
              <a:t>edges </a:t>
            </a:r>
            <a:r>
              <a:rPr lang="en-US" baseline="0" dirty="0">
                <a:latin typeface="Calibri" pitchFamily="34" charset="0"/>
              </a:rPr>
              <a:t>(bridges).</a:t>
            </a:r>
          </a:p>
          <a:p>
            <a:pPr marL="285750" indent="-285750">
              <a:buFont typeface="Arial" charset="0"/>
              <a:buChar char="•"/>
            </a:pPr>
            <a:endParaRPr lang="en-US" baseline="0" dirty="0">
              <a:latin typeface="Calibri" pitchFamily="34" charset="0"/>
            </a:endParaRPr>
          </a:p>
          <a:p>
            <a:pPr marL="285750" indent="-285750">
              <a:buClr>
                <a:schemeClr val="tx1"/>
              </a:buClr>
              <a:buFont typeface="Arial" charset="0"/>
              <a:buChar char="•"/>
            </a:pPr>
            <a:r>
              <a:rPr lang="en-GB" baseline="0" dirty="0" smtClean="0">
                <a:solidFill>
                  <a:srgbClr val="3366FF"/>
                </a:solidFill>
                <a:latin typeface="Calibri" pitchFamily="34" charset="0"/>
              </a:rPr>
              <a:t>Directed graphs </a:t>
            </a:r>
            <a:r>
              <a:rPr lang="en-US" baseline="0" dirty="0" smtClean="0">
                <a:latin typeface="Calibri" pitchFamily="34" charset="0"/>
              </a:rPr>
              <a:t>contain </a:t>
            </a:r>
            <a:r>
              <a:rPr lang="en-US" baseline="0" dirty="0">
                <a:latin typeface="Calibri" pitchFamily="34" charset="0"/>
              </a:rPr>
              <a:t>extra information that restricts which </a:t>
            </a:r>
            <a:r>
              <a:rPr lang="en-GB" baseline="0" dirty="0" smtClean="0">
                <a:solidFill>
                  <a:srgbClr val="3366FF"/>
                </a:solidFill>
                <a:latin typeface="Calibri" pitchFamily="34" charset="0"/>
              </a:rPr>
              <a:t>direction </a:t>
            </a:r>
            <a:r>
              <a:rPr lang="en-US" baseline="0" dirty="0" smtClean="0">
                <a:latin typeface="Calibri" pitchFamily="34" charset="0"/>
              </a:rPr>
              <a:t>we </a:t>
            </a:r>
            <a:r>
              <a:rPr lang="en-US" baseline="0" dirty="0">
                <a:latin typeface="Calibri" pitchFamily="34" charset="0"/>
              </a:rPr>
              <a:t>can travel in</a:t>
            </a:r>
            <a:r>
              <a:rPr lang="en-US" baseline="0" dirty="0" smtClean="0">
                <a:latin typeface="Calibri" pitchFamily="34" charset="0"/>
              </a:rPr>
              <a:t>.</a:t>
            </a:r>
          </a:p>
          <a:p>
            <a:pPr marL="285750" indent="-285750">
              <a:buClr>
                <a:schemeClr val="tx1"/>
              </a:buClr>
              <a:buFont typeface="Arial" charset="0"/>
              <a:buChar char="•"/>
            </a:pPr>
            <a:endParaRPr lang="en-US" baseline="0" dirty="0">
              <a:latin typeface="Calibri" pitchFamily="34" charset="0"/>
            </a:endParaRPr>
          </a:p>
          <a:p>
            <a:pPr marL="285750" indent="-285750">
              <a:buClr>
                <a:schemeClr val="tx1"/>
              </a:buClr>
              <a:buFont typeface="Arial" charset="0"/>
              <a:buChar char="•"/>
            </a:pPr>
            <a:r>
              <a:rPr lang="en-US" baseline="0" dirty="0" smtClean="0">
                <a:latin typeface="Calibri" pitchFamily="34" charset="0"/>
              </a:rPr>
              <a:t>The </a:t>
            </a:r>
            <a:r>
              <a:rPr lang="en-GB" baseline="0" dirty="0" smtClean="0">
                <a:solidFill>
                  <a:srgbClr val="3366FF"/>
                </a:solidFill>
                <a:latin typeface="Calibri" pitchFamily="34" charset="0"/>
              </a:rPr>
              <a:t>degree </a:t>
            </a:r>
            <a:r>
              <a:rPr lang="en-US" baseline="0" smtClean="0">
                <a:latin typeface="Calibri" pitchFamily="34" charset="0"/>
              </a:rPr>
              <a:t>of a </a:t>
            </a:r>
            <a:r>
              <a:rPr lang="en-US" baseline="0" dirty="0" smtClean="0">
                <a:latin typeface="Calibri" pitchFamily="34" charset="0"/>
              </a:rPr>
              <a:t>vertex is the number of edges emanating from it. </a:t>
            </a:r>
          </a:p>
          <a:p>
            <a:pPr marL="285750" indent="-285750">
              <a:buClr>
                <a:schemeClr val="tx1"/>
              </a:buClr>
              <a:buFont typeface="Arial" charset="0"/>
              <a:buChar char="•"/>
            </a:pPr>
            <a:endParaRPr lang="en-US" baseline="0" dirty="0">
              <a:solidFill>
                <a:schemeClr val="accent1"/>
              </a:solidFill>
              <a:latin typeface="Calibri" pitchFamily="34" charset="0"/>
            </a:endParaRPr>
          </a:p>
          <a:p>
            <a:pPr marL="285750" indent="-285750">
              <a:buClr>
                <a:schemeClr val="tx1"/>
              </a:buClr>
              <a:buFont typeface="Arial" charset="0"/>
              <a:buChar char="•"/>
            </a:pPr>
            <a:r>
              <a:rPr lang="en-US" baseline="0" dirty="0" smtClean="0">
                <a:latin typeface="Calibri" pitchFamily="34" charset="0"/>
              </a:rPr>
              <a:t>A route that starts and ends at the same vertex and traverses each edge once only is called an </a:t>
            </a:r>
            <a:r>
              <a:rPr lang="en-GB" baseline="0" dirty="0" smtClean="0">
                <a:solidFill>
                  <a:srgbClr val="3366FF"/>
                </a:solidFill>
                <a:latin typeface="Calibri" pitchFamily="34" charset="0"/>
              </a:rPr>
              <a:t>Eulerian circuit</a:t>
            </a:r>
            <a:r>
              <a:rPr lang="en-GB" baseline="0" dirty="0" smtClean="0">
                <a:latin typeface="Calibri" pitchFamily="34" charset="0"/>
              </a:rPr>
              <a:t>.</a:t>
            </a:r>
          </a:p>
          <a:p>
            <a:pPr marL="285750" indent="-285750">
              <a:buClr>
                <a:schemeClr val="tx1"/>
              </a:buClr>
              <a:buFont typeface="Arial" charset="0"/>
              <a:buChar char="•"/>
            </a:pPr>
            <a:endParaRPr lang="en-GB" baseline="0" dirty="0">
              <a:latin typeface="Calibri" pitchFamily="34" charset="0"/>
            </a:endParaRPr>
          </a:p>
          <a:p>
            <a:pPr marL="285750" indent="-285750">
              <a:buClr>
                <a:schemeClr val="tx1"/>
              </a:buClr>
              <a:buFont typeface="Arial" charset="0"/>
              <a:buChar char="•"/>
            </a:pPr>
            <a:r>
              <a:rPr lang="en-GB" baseline="0" dirty="0" smtClean="0">
                <a:latin typeface="Calibri" pitchFamily="34" charset="0"/>
              </a:rPr>
              <a:t>Theorem: </a:t>
            </a:r>
            <a:r>
              <a:rPr lang="en-GB" baseline="0" dirty="0" smtClean="0">
                <a:solidFill>
                  <a:srgbClr val="FF0000"/>
                </a:solidFill>
                <a:latin typeface="Calibri" pitchFamily="34" charset="0"/>
              </a:rPr>
              <a:t>A graph has an Eulerian circuit if and only if all vertices have an even degree.</a:t>
            </a:r>
            <a:r>
              <a:rPr lang="en-GB" baseline="0" dirty="0" smtClean="0">
                <a:latin typeface="Calibri" pitchFamily="34" charset="0"/>
              </a:rPr>
              <a:t> </a:t>
            </a:r>
            <a:endParaRPr lang="en-GB" baseline="0" dirty="0">
              <a:latin typeface="Calibri" pitchFamily="34" charset="0"/>
            </a:endParaRPr>
          </a:p>
        </p:txBody>
      </p:sp>
    </p:spTree>
    <p:extLst>
      <p:ext uri="{BB962C8B-B14F-4D97-AF65-F5344CB8AC3E}">
        <p14:creationId xmlns:p14="http://schemas.microsoft.com/office/powerpoint/2010/main" val="1427801707"/>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 Box 2"/>
          <p:cNvSpPr txBox="1">
            <a:spLocks noChangeArrowheads="1"/>
          </p:cNvSpPr>
          <p:nvPr/>
        </p:nvSpPr>
        <p:spPr bwMode="auto">
          <a:xfrm>
            <a:off x="2374900" y="44450"/>
            <a:ext cx="4365625" cy="584200"/>
          </a:xfrm>
          <a:prstGeom prst="rect">
            <a:avLst/>
          </a:prstGeom>
          <a:noFill/>
          <a:ln w="9525">
            <a:noFill/>
            <a:miter lim="800000"/>
            <a:headEnd/>
            <a:tailEnd/>
          </a:ln>
        </p:spPr>
        <p:txBody>
          <a:bodyPr wrap="none">
            <a:spAutoFit/>
          </a:bodyPr>
          <a:lstStyle/>
          <a:p>
            <a:pPr algn="ctr"/>
            <a:r>
              <a:rPr lang="en-GB" sz="3200" baseline="0">
                <a:latin typeface="Calibri" pitchFamily="34" charset="0"/>
                <a:ea typeface="ＭＳ Ｐゴシック" pitchFamily="34" charset="-128"/>
              </a:rPr>
              <a:t>Six degrees of separation</a:t>
            </a:r>
          </a:p>
        </p:txBody>
      </p:sp>
      <p:sp>
        <p:nvSpPr>
          <p:cNvPr id="41986" name="Text Box 4"/>
          <p:cNvSpPr txBox="1">
            <a:spLocks noChangeArrowheads="1"/>
          </p:cNvSpPr>
          <p:nvPr/>
        </p:nvSpPr>
        <p:spPr bwMode="auto">
          <a:xfrm>
            <a:off x="169863" y="611188"/>
            <a:ext cx="184150" cy="412750"/>
          </a:xfrm>
          <a:prstGeom prst="rect">
            <a:avLst/>
          </a:prstGeom>
          <a:noFill/>
          <a:ln w="9525">
            <a:noFill/>
            <a:miter lim="800000"/>
            <a:headEnd/>
            <a:tailEnd/>
          </a:ln>
        </p:spPr>
        <p:txBody>
          <a:bodyPr wrap="none">
            <a:spAutoFit/>
          </a:bodyPr>
          <a:lstStyle/>
          <a:p>
            <a:endParaRPr lang="en-GB" sz="2100" b="1" baseline="0">
              <a:ea typeface="ＭＳ Ｐゴシック" pitchFamily="34" charset="-128"/>
            </a:endParaRPr>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Box 2"/>
          <p:cNvSpPr txBox="1">
            <a:spLocks noChangeArrowheads="1"/>
          </p:cNvSpPr>
          <p:nvPr/>
        </p:nvSpPr>
        <p:spPr bwMode="auto">
          <a:xfrm>
            <a:off x="2374900" y="44450"/>
            <a:ext cx="4365625" cy="584200"/>
          </a:xfrm>
          <a:prstGeom prst="rect">
            <a:avLst/>
          </a:prstGeom>
          <a:noFill/>
          <a:ln w="9525">
            <a:noFill/>
            <a:miter lim="800000"/>
            <a:headEnd/>
            <a:tailEnd/>
          </a:ln>
        </p:spPr>
        <p:txBody>
          <a:bodyPr wrap="none">
            <a:spAutoFit/>
          </a:bodyPr>
          <a:lstStyle/>
          <a:p>
            <a:pPr algn="ctr"/>
            <a:r>
              <a:rPr lang="en-GB" sz="3200" baseline="0">
                <a:latin typeface="Calibri" pitchFamily="34" charset="0"/>
                <a:ea typeface="ＭＳ Ｐゴシック" pitchFamily="34" charset="-128"/>
              </a:rPr>
              <a:t>Six degrees of separation</a:t>
            </a:r>
          </a:p>
        </p:txBody>
      </p:sp>
      <p:sp>
        <p:nvSpPr>
          <p:cNvPr id="43010" name="Text Box 4"/>
          <p:cNvSpPr txBox="1">
            <a:spLocks noChangeArrowheads="1"/>
          </p:cNvSpPr>
          <p:nvPr/>
        </p:nvSpPr>
        <p:spPr bwMode="auto">
          <a:xfrm>
            <a:off x="169863" y="611188"/>
            <a:ext cx="184150" cy="412750"/>
          </a:xfrm>
          <a:prstGeom prst="rect">
            <a:avLst/>
          </a:prstGeom>
          <a:noFill/>
          <a:ln w="9525">
            <a:noFill/>
            <a:miter lim="800000"/>
            <a:headEnd/>
            <a:tailEnd/>
          </a:ln>
        </p:spPr>
        <p:txBody>
          <a:bodyPr wrap="none">
            <a:spAutoFit/>
          </a:bodyPr>
          <a:lstStyle/>
          <a:p>
            <a:endParaRPr lang="en-GB" sz="2100" b="1" baseline="0">
              <a:ea typeface="ＭＳ Ｐゴシック" pitchFamily="34" charset="-128"/>
            </a:endParaRPr>
          </a:p>
        </p:txBody>
      </p:sp>
      <p:sp>
        <p:nvSpPr>
          <p:cNvPr id="7" name="Rectangle 6"/>
          <p:cNvSpPr>
            <a:spLocks noChangeArrowheads="1"/>
          </p:cNvSpPr>
          <p:nvPr/>
        </p:nvSpPr>
        <p:spPr bwMode="auto">
          <a:xfrm>
            <a:off x="369888" y="644525"/>
            <a:ext cx="7977187" cy="646113"/>
          </a:xfrm>
          <a:prstGeom prst="rect">
            <a:avLst/>
          </a:prstGeom>
          <a:noFill/>
          <a:ln>
            <a:noFill/>
          </a:ln>
          <a:effectLst/>
          <a:extLst>
            <a:ext uri="{909E8E84-426E-40dd-AFC4-6F175D3DCCD1}"/>
            <a:ext uri="{91240B29-F687-4f45-9708-019B960494DF}"/>
            <a:ext uri="{AF507438-7753-43e0-B8FC-AC1667EBCBE1}"/>
          </a:extLst>
        </p:spPr>
        <p:txBody>
          <a:bodyPr>
            <a:spAutoFit/>
          </a:bodyPr>
          <a:lstStyle/>
          <a:p>
            <a:pPr marL="285750" indent="-285750" fontAlgn="auto">
              <a:spcBef>
                <a:spcPts val="0"/>
              </a:spcBef>
              <a:spcAft>
                <a:spcPts val="0"/>
              </a:spcAft>
              <a:buFont typeface="Arial"/>
              <a:buChar char="•"/>
              <a:defRPr/>
            </a:pPr>
            <a:r>
              <a:rPr lang="en-US" baseline="0" dirty="0">
                <a:solidFill>
                  <a:srgbClr val="3366FF"/>
                </a:solidFill>
                <a:latin typeface="+mn-lt"/>
                <a:cs typeface="+mn-cs"/>
              </a:rPr>
              <a:t>Everyone and everything is six or fewer steps away</a:t>
            </a:r>
            <a:r>
              <a:rPr lang="en-US" baseline="0" dirty="0">
                <a:latin typeface="+mn-lt"/>
                <a:cs typeface="+mn-cs"/>
              </a:rPr>
              <a:t>. </a:t>
            </a:r>
          </a:p>
          <a:p>
            <a:pPr fontAlgn="auto">
              <a:spcBef>
                <a:spcPts val="0"/>
              </a:spcBef>
              <a:spcAft>
                <a:spcPts val="0"/>
              </a:spcAft>
              <a:defRPr/>
            </a:pPr>
            <a:endParaRPr lang="en-US" baseline="0" dirty="0">
              <a:latin typeface="+mn-lt"/>
              <a:cs typeface="+mn-cs"/>
            </a:endParaRPr>
          </a:p>
        </p:txBody>
      </p:sp>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 Box 2"/>
          <p:cNvSpPr txBox="1">
            <a:spLocks noChangeArrowheads="1"/>
          </p:cNvSpPr>
          <p:nvPr/>
        </p:nvSpPr>
        <p:spPr bwMode="auto">
          <a:xfrm>
            <a:off x="2374900" y="44450"/>
            <a:ext cx="4365625" cy="584200"/>
          </a:xfrm>
          <a:prstGeom prst="rect">
            <a:avLst/>
          </a:prstGeom>
          <a:noFill/>
          <a:ln w="9525">
            <a:noFill/>
            <a:miter lim="800000"/>
            <a:headEnd/>
            <a:tailEnd/>
          </a:ln>
        </p:spPr>
        <p:txBody>
          <a:bodyPr wrap="none">
            <a:spAutoFit/>
          </a:bodyPr>
          <a:lstStyle/>
          <a:p>
            <a:pPr algn="ctr"/>
            <a:r>
              <a:rPr lang="en-GB" sz="3200" baseline="0">
                <a:latin typeface="Calibri" pitchFamily="34" charset="0"/>
                <a:ea typeface="ＭＳ Ｐゴシック" pitchFamily="34" charset="-128"/>
              </a:rPr>
              <a:t>Six degrees of separation</a:t>
            </a:r>
          </a:p>
        </p:txBody>
      </p:sp>
      <p:sp>
        <p:nvSpPr>
          <p:cNvPr id="44034" name="Text Box 4"/>
          <p:cNvSpPr txBox="1">
            <a:spLocks noChangeArrowheads="1"/>
          </p:cNvSpPr>
          <p:nvPr/>
        </p:nvSpPr>
        <p:spPr bwMode="auto">
          <a:xfrm>
            <a:off x="169863" y="611188"/>
            <a:ext cx="184150" cy="412750"/>
          </a:xfrm>
          <a:prstGeom prst="rect">
            <a:avLst/>
          </a:prstGeom>
          <a:noFill/>
          <a:ln w="9525">
            <a:noFill/>
            <a:miter lim="800000"/>
            <a:headEnd/>
            <a:tailEnd/>
          </a:ln>
        </p:spPr>
        <p:txBody>
          <a:bodyPr wrap="none">
            <a:spAutoFit/>
          </a:bodyPr>
          <a:lstStyle/>
          <a:p>
            <a:endParaRPr lang="en-GB" sz="2100" b="1" baseline="0">
              <a:ea typeface="ＭＳ Ｐゴシック" pitchFamily="34" charset="-128"/>
            </a:endParaRPr>
          </a:p>
        </p:txBody>
      </p:sp>
      <p:sp>
        <p:nvSpPr>
          <p:cNvPr id="7" name="Rectangle 6"/>
          <p:cNvSpPr>
            <a:spLocks noChangeArrowheads="1"/>
          </p:cNvSpPr>
          <p:nvPr/>
        </p:nvSpPr>
        <p:spPr bwMode="auto">
          <a:xfrm>
            <a:off x="369888" y="644525"/>
            <a:ext cx="7977187" cy="2308225"/>
          </a:xfrm>
          <a:prstGeom prst="rect">
            <a:avLst/>
          </a:prstGeom>
          <a:noFill/>
          <a:ln>
            <a:noFill/>
          </a:ln>
          <a:effectLst/>
          <a:extLst>
            <a:ext uri="{909E8E84-426E-40dd-AFC4-6F175D3DCCD1}"/>
            <a:ext uri="{91240B29-F687-4f45-9708-019B960494DF}"/>
            <a:ext uri="{AF507438-7753-43e0-B8FC-AC1667EBCBE1}"/>
          </a:extLst>
        </p:spPr>
        <p:txBody>
          <a:bodyPr>
            <a:spAutoFit/>
          </a:bodyPr>
          <a:lstStyle/>
          <a:p>
            <a:pPr marL="285750" indent="-285750" fontAlgn="auto">
              <a:spcBef>
                <a:spcPts val="0"/>
              </a:spcBef>
              <a:spcAft>
                <a:spcPts val="0"/>
              </a:spcAft>
              <a:buFont typeface="Arial"/>
              <a:buChar char="•"/>
              <a:defRPr/>
            </a:pPr>
            <a:r>
              <a:rPr lang="en-US" baseline="0" dirty="0">
                <a:solidFill>
                  <a:srgbClr val="3366FF"/>
                </a:solidFill>
                <a:latin typeface="+mn-lt"/>
                <a:cs typeface="+mn-cs"/>
              </a:rPr>
              <a:t>Everyone and everything is six or fewer steps away</a:t>
            </a:r>
            <a:r>
              <a:rPr lang="en-US" baseline="0" dirty="0">
                <a:latin typeface="+mn-lt"/>
                <a:cs typeface="+mn-cs"/>
              </a:rPr>
              <a:t>. </a:t>
            </a:r>
          </a:p>
          <a:p>
            <a:pPr marL="285750" indent="-285750" fontAlgn="auto">
              <a:spcBef>
                <a:spcPts val="0"/>
              </a:spcBef>
              <a:spcAft>
                <a:spcPts val="0"/>
              </a:spcAft>
              <a:buFont typeface="Arial"/>
              <a:buChar char="•"/>
              <a:defRPr/>
            </a:pPr>
            <a:endParaRPr lang="en-US" baseline="0" dirty="0">
              <a:latin typeface="+mn-lt"/>
              <a:cs typeface="+mn-cs"/>
            </a:endParaRPr>
          </a:p>
          <a:p>
            <a:pPr marL="285750" indent="-285750" fontAlgn="auto">
              <a:spcBef>
                <a:spcPts val="0"/>
              </a:spcBef>
              <a:spcAft>
                <a:spcPts val="0"/>
              </a:spcAft>
              <a:buFont typeface="Arial"/>
              <a:buChar char="•"/>
              <a:defRPr/>
            </a:pPr>
            <a:r>
              <a:rPr lang="en-US" baseline="0" dirty="0">
                <a:latin typeface="+mn-lt"/>
                <a:cs typeface="+mn-cs"/>
              </a:rPr>
              <a:t>In 2001, </a:t>
            </a:r>
            <a:r>
              <a:rPr lang="en-US" baseline="0" dirty="0">
                <a:solidFill>
                  <a:srgbClr val="3366FF"/>
                </a:solidFill>
                <a:latin typeface="+mn-lt"/>
                <a:cs typeface="+mn-cs"/>
              </a:rPr>
              <a:t>Duncan Watts</a:t>
            </a:r>
            <a:r>
              <a:rPr lang="en-US" baseline="0" dirty="0">
                <a:latin typeface="+mn-lt"/>
                <a:cs typeface="+mn-cs"/>
              </a:rPr>
              <a:t>, a professor at Columbia University </a:t>
            </a:r>
            <a:r>
              <a:rPr lang="en-US" baseline="0" dirty="0">
                <a:solidFill>
                  <a:srgbClr val="3366FF"/>
                </a:solidFill>
                <a:latin typeface="+mn-lt"/>
                <a:cs typeface="+mn-cs"/>
              </a:rPr>
              <a:t>recreated this experiment on the Internet</a:t>
            </a:r>
            <a:r>
              <a:rPr lang="en-US" baseline="0" dirty="0">
                <a:latin typeface="+mn-lt"/>
                <a:cs typeface="+mn-cs"/>
              </a:rPr>
              <a:t>, using an email message as the "package" that needed to be delivered, with 48,000 senders and 19 targets (in 157 countries). Watts found that the average (though not maximum) number of intermediaries was around </a:t>
            </a:r>
            <a:r>
              <a:rPr lang="en-US" baseline="0" dirty="0">
                <a:solidFill>
                  <a:srgbClr val="3366FF"/>
                </a:solidFill>
                <a:latin typeface="+mn-lt"/>
                <a:cs typeface="+mn-cs"/>
              </a:rPr>
              <a:t>six</a:t>
            </a:r>
            <a:r>
              <a:rPr lang="en-US" baseline="0" dirty="0">
                <a:latin typeface="+mn-lt"/>
                <a:cs typeface="+mn-cs"/>
              </a:rPr>
              <a:t>.</a:t>
            </a:r>
          </a:p>
          <a:p>
            <a:pPr fontAlgn="auto">
              <a:spcBef>
                <a:spcPts val="0"/>
              </a:spcBef>
              <a:spcAft>
                <a:spcPts val="0"/>
              </a:spcAft>
              <a:defRPr/>
            </a:pPr>
            <a:endParaRPr lang="en-US" baseline="0" dirty="0">
              <a:solidFill>
                <a:srgbClr val="000000"/>
              </a:solidFill>
              <a:latin typeface="+mn-lt"/>
              <a:cs typeface="+mn-cs"/>
            </a:endParaRPr>
          </a:p>
        </p:txBody>
      </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2"/>
          <p:cNvSpPr txBox="1">
            <a:spLocks noChangeArrowheads="1"/>
          </p:cNvSpPr>
          <p:nvPr/>
        </p:nvSpPr>
        <p:spPr bwMode="auto">
          <a:xfrm>
            <a:off x="2374900" y="44450"/>
            <a:ext cx="4365625" cy="584200"/>
          </a:xfrm>
          <a:prstGeom prst="rect">
            <a:avLst/>
          </a:prstGeom>
          <a:noFill/>
          <a:ln w="9525">
            <a:noFill/>
            <a:miter lim="800000"/>
            <a:headEnd/>
            <a:tailEnd/>
          </a:ln>
        </p:spPr>
        <p:txBody>
          <a:bodyPr wrap="none">
            <a:spAutoFit/>
          </a:bodyPr>
          <a:lstStyle/>
          <a:p>
            <a:pPr algn="ctr"/>
            <a:r>
              <a:rPr lang="en-GB" sz="3200" baseline="0">
                <a:latin typeface="Calibri" pitchFamily="34" charset="0"/>
                <a:ea typeface="ＭＳ Ｐゴシック" pitchFamily="34" charset="-128"/>
              </a:rPr>
              <a:t>Six degrees of separation</a:t>
            </a:r>
          </a:p>
        </p:txBody>
      </p:sp>
      <p:sp>
        <p:nvSpPr>
          <p:cNvPr id="45058" name="Text Box 4"/>
          <p:cNvSpPr txBox="1">
            <a:spLocks noChangeArrowheads="1"/>
          </p:cNvSpPr>
          <p:nvPr/>
        </p:nvSpPr>
        <p:spPr bwMode="auto">
          <a:xfrm>
            <a:off x="169863" y="611188"/>
            <a:ext cx="184150" cy="412750"/>
          </a:xfrm>
          <a:prstGeom prst="rect">
            <a:avLst/>
          </a:prstGeom>
          <a:noFill/>
          <a:ln w="9525">
            <a:noFill/>
            <a:miter lim="800000"/>
            <a:headEnd/>
            <a:tailEnd/>
          </a:ln>
        </p:spPr>
        <p:txBody>
          <a:bodyPr wrap="none">
            <a:spAutoFit/>
          </a:bodyPr>
          <a:lstStyle/>
          <a:p>
            <a:endParaRPr lang="en-GB" sz="2100" b="1" baseline="0">
              <a:ea typeface="ＭＳ Ｐゴシック" pitchFamily="34" charset="-128"/>
            </a:endParaRPr>
          </a:p>
        </p:txBody>
      </p:sp>
      <p:sp>
        <p:nvSpPr>
          <p:cNvPr id="7" name="Rectangle 6"/>
          <p:cNvSpPr>
            <a:spLocks noChangeArrowheads="1"/>
          </p:cNvSpPr>
          <p:nvPr/>
        </p:nvSpPr>
        <p:spPr bwMode="auto">
          <a:xfrm>
            <a:off x="369888" y="644525"/>
            <a:ext cx="7977187" cy="3140075"/>
          </a:xfrm>
          <a:prstGeom prst="rect">
            <a:avLst/>
          </a:prstGeom>
          <a:noFill/>
          <a:ln>
            <a:noFill/>
          </a:ln>
          <a:effectLst/>
          <a:extLst>
            <a:ext uri="{909E8E84-426E-40dd-AFC4-6F175D3DCCD1}"/>
            <a:ext uri="{91240B29-F687-4f45-9708-019B960494DF}"/>
            <a:ext uri="{AF507438-7753-43e0-B8FC-AC1667EBCBE1}"/>
          </a:extLst>
        </p:spPr>
        <p:txBody>
          <a:bodyPr>
            <a:spAutoFit/>
          </a:bodyPr>
          <a:lstStyle/>
          <a:p>
            <a:pPr marL="285750" indent="-285750" fontAlgn="auto">
              <a:spcBef>
                <a:spcPts val="0"/>
              </a:spcBef>
              <a:spcAft>
                <a:spcPts val="0"/>
              </a:spcAft>
              <a:buFont typeface="Arial"/>
              <a:buChar char="•"/>
              <a:defRPr/>
            </a:pPr>
            <a:r>
              <a:rPr lang="en-US" baseline="0" dirty="0">
                <a:solidFill>
                  <a:srgbClr val="3366FF"/>
                </a:solidFill>
                <a:latin typeface="+mn-lt"/>
                <a:cs typeface="+mn-cs"/>
              </a:rPr>
              <a:t>Everyone and everything is six or fewer steps away</a:t>
            </a:r>
            <a:r>
              <a:rPr lang="en-US" baseline="0" dirty="0">
                <a:latin typeface="+mn-lt"/>
                <a:cs typeface="+mn-cs"/>
              </a:rPr>
              <a:t>. </a:t>
            </a:r>
          </a:p>
          <a:p>
            <a:pPr marL="285750" indent="-285750" fontAlgn="auto">
              <a:spcBef>
                <a:spcPts val="0"/>
              </a:spcBef>
              <a:spcAft>
                <a:spcPts val="0"/>
              </a:spcAft>
              <a:buFont typeface="Arial"/>
              <a:buChar char="•"/>
              <a:defRPr/>
            </a:pPr>
            <a:endParaRPr lang="en-US" baseline="0" dirty="0">
              <a:latin typeface="+mn-lt"/>
              <a:cs typeface="+mn-cs"/>
            </a:endParaRPr>
          </a:p>
          <a:p>
            <a:pPr marL="285750" indent="-285750" fontAlgn="auto">
              <a:spcBef>
                <a:spcPts val="0"/>
              </a:spcBef>
              <a:spcAft>
                <a:spcPts val="0"/>
              </a:spcAft>
              <a:buFont typeface="Arial"/>
              <a:buChar char="•"/>
              <a:defRPr/>
            </a:pPr>
            <a:r>
              <a:rPr lang="en-US" baseline="0" dirty="0">
                <a:latin typeface="+mn-lt"/>
                <a:cs typeface="+mn-cs"/>
              </a:rPr>
              <a:t>In 2001, </a:t>
            </a:r>
            <a:r>
              <a:rPr lang="en-US" baseline="0" dirty="0">
                <a:solidFill>
                  <a:srgbClr val="3366FF"/>
                </a:solidFill>
                <a:latin typeface="+mn-lt"/>
                <a:cs typeface="+mn-cs"/>
              </a:rPr>
              <a:t>Duncan Watts</a:t>
            </a:r>
            <a:r>
              <a:rPr lang="en-US" baseline="0" dirty="0">
                <a:latin typeface="+mn-lt"/>
                <a:cs typeface="+mn-cs"/>
              </a:rPr>
              <a:t>, a professor at Columbia University </a:t>
            </a:r>
            <a:r>
              <a:rPr lang="en-US" baseline="0" dirty="0">
                <a:solidFill>
                  <a:srgbClr val="3366FF"/>
                </a:solidFill>
                <a:latin typeface="+mn-lt"/>
                <a:cs typeface="+mn-cs"/>
              </a:rPr>
              <a:t>recreated this experiment on the Internet</a:t>
            </a:r>
            <a:r>
              <a:rPr lang="en-US" baseline="0" dirty="0">
                <a:latin typeface="+mn-lt"/>
                <a:cs typeface="+mn-cs"/>
              </a:rPr>
              <a:t>, using an email message as the "package" that needed to be delivered, with 48,000 senders and 19 targets (in 157 countries). Watts found that the average (though not maximum) number of intermediaries was around </a:t>
            </a:r>
            <a:r>
              <a:rPr lang="en-US" baseline="0" dirty="0">
                <a:solidFill>
                  <a:srgbClr val="3366FF"/>
                </a:solidFill>
                <a:latin typeface="+mn-lt"/>
                <a:cs typeface="+mn-cs"/>
              </a:rPr>
              <a:t>six</a:t>
            </a:r>
            <a:r>
              <a:rPr lang="en-US" baseline="0" dirty="0">
                <a:latin typeface="+mn-lt"/>
                <a:cs typeface="+mn-cs"/>
              </a:rPr>
              <a:t>.</a:t>
            </a:r>
          </a:p>
          <a:p>
            <a:pPr fontAlgn="auto">
              <a:spcBef>
                <a:spcPts val="0"/>
              </a:spcBef>
              <a:spcAft>
                <a:spcPts val="0"/>
              </a:spcAft>
              <a:defRPr/>
            </a:pPr>
            <a:endParaRPr lang="en-US" baseline="0" dirty="0">
              <a:solidFill>
                <a:srgbClr val="000000"/>
              </a:solidFill>
              <a:latin typeface="+mn-lt"/>
              <a:cs typeface="+mn-cs"/>
            </a:endParaRPr>
          </a:p>
          <a:p>
            <a:pPr marL="285750" indent="-285750" fontAlgn="auto">
              <a:spcBef>
                <a:spcPts val="0"/>
              </a:spcBef>
              <a:spcAft>
                <a:spcPts val="0"/>
              </a:spcAft>
              <a:buFont typeface="Arial"/>
              <a:buChar char="•"/>
              <a:defRPr/>
            </a:pPr>
            <a:r>
              <a:rPr lang="en-US" baseline="0" dirty="0">
                <a:latin typeface="+mn-lt"/>
                <a:cs typeface="+mn-cs"/>
              </a:rPr>
              <a:t>A 2007 study by Jure </a:t>
            </a:r>
            <a:r>
              <a:rPr lang="en-US" baseline="0" dirty="0" err="1">
                <a:latin typeface="+mn-lt"/>
                <a:cs typeface="+mn-cs"/>
              </a:rPr>
              <a:t>Leskovec</a:t>
            </a:r>
            <a:r>
              <a:rPr lang="en-US" baseline="0" dirty="0">
                <a:latin typeface="+mn-lt"/>
                <a:cs typeface="+mn-cs"/>
              </a:rPr>
              <a:t> and Eric Horvitz examined a data set of instant messages composed of 30 billion conversations among 240 million people. They found the average path length among </a:t>
            </a:r>
            <a:r>
              <a:rPr lang="en-US" baseline="0" dirty="0">
                <a:solidFill>
                  <a:srgbClr val="3366FF"/>
                </a:solidFill>
                <a:latin typeface="+mn-lt"/>
                <a:cs typeface="+mn-cs"/>
              </a:rPr>
              <a:t>Microsoft Messenger </a:t>
            </a:r>
            <a:r>
              <a:rPr lang="en-US" baseline="0" dirty="0">
                <a:latin typeface="+mn-lt"/>
                <a:cs typeface="+mn-cs"/>
              </a:rPr>
              <a:t>users to be 6.6.</a:t>
            </a:r>
            <a:endParaRPr lang="en-US" baseline="0" dirty="0">
              <a:solidFill>
                <a:srgbClr val="000000"/>
              </a:solidFill>
              <a:latin typeface="+mn-lt"/>
              <a:cs typeface="+mn-cs"/>
            </a:endParaRPr>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 Box 2"/>
          <p:cNvSpPr txBox="1">
            <a:spLocks noChangeArrowheads="1"/>
          </p:cNvSpPr>
          <p:nvPr/>
        </p:nvSpPr>
        <p:spPr bwMode="auto">
          <a:xfrm>
            <a:off x="2374900" y="44450"/>
            <a:ext cx="4365625" cy="584200"/>
          </a:xfrm>
          <a:prstGeom prst="rect">
            <a:avLst/>
          </a:prstGeom>
          <a:noFill/>
          <a:ln w="9525">
            <a:noFill/>
            <a:miter lim="800000"/>
            <a:headEnd/>
            <a:tailEnd/>
          </a:ln>
        </p:spPr>
        <p:txBody>
          <a:bodyPr wrap="none">
            <a:spAutoFit/>
          </a:bodyPr>
          <a:lstStyle/>
          <a:p>
            <a:pPr algn="ctr"/>
            <a:r>
              <a:rPr lang="en-GB" sz="3200" baseline="0">
                <a:latin typeface="Calibri" pitchFamily="34" charset="0"/>
                <a:ea typeface="ＭＳ Ｐゴシック" pitchFamily="34" charset="-128"/>
              </a:rPr>
              <a:t>Six degrees of separation</a:t>
            </a:r>
          </a:p>
        </p:txBody>
      </p:sp>
      <p:sp>
        <p:nvSpPr>
          <p:cNvPr id="46082" name="Text Box 4"/>
          <p:cNvSpPr txBox="1">
            <a:spLocks noChangeArrowheads="1"/>
          </p:cNvSpPr>
          <p:nvPr/>
        </p:nvSpPr>
        <p:spPr bwMode="auto">
          <a:xfrm>
            <a:off x="169863" y="611188"/>
            <a:ext cx="184150" cy="412750"/>
          </a:xfrm>
          <a:prstGeom prst="rect">
            <a:avLst/>
          </a:prstGeom>
          <a:noFill/>
          <a:ln w="9525">
            <a:noFill/>
            <a:miter lim="800000"/>
            <a:headEnd/>
            <a:tailEnd/>
          </a:ln>
        </p:spPr>
        <p:txBody>
          <a:bodyPr wrap="none">
            <a:spAutoFit/>
          </a:bodyPr>
          <a:lstStyle/>
          <a:p>
            <a:endParaRPr lang="en-GB" sz="2100" b="1" baseline="0">
              <a:ea typeface="ＭＳ Ｐゴシック" pitchFamily="34" charset="-128"/>
            </a:endParaRPr>
          </a:p>
        </p:txBody>
      </p:sp>
      <p:sp>
        <p:nvSpPr>
          <p:cNvPr id="7" name="Rectangle 6"/>
          <p:cNvSpPr>
            <a:spLocks noChangeArrowheads="1"/>
          </p:cNvSpPr>
          <p:nvPr/>
        </p:nvSpPr>
        <p:spPr bwMode="auto">
          <a:xfrm>
            <a:off x="369888" y="644525"/>
            <a:ext cx="7977187" cy="5910263"/>
          </a:xfrm>
          <a:prstGeom prst="rect">
            <a:avLst/>
          </a:prstGeom>
          <a:noFill/>
          <a:ln>
            <a:noFill/>
          </a:ln>
          <a:effectLst/>
          <a:extLst>
            <a:ext uri="{909E8E84-426E-40dd-AFC4-6F175D3DCCD1}"/>
            <a:ext uri="{91240B29-F687-4f45-9708-019B960494DF}"/>
            <a:ext uri="{AF507438-7753-43e0-B8FC-AC1667EBCBE1}"/>
          </a:extLst>
        </p:spPr>
        <p:txBody>
          <a:bodyPr>
            <a:spAutoFit/>
          </a:bodyPr>
          <a:lstStyle/>
          <a:p>
            <a:pPr marL="285750" indent="-285750" fontAlgn="auto">
              <a:spcBef>
                <a:spcPts val="0"/>
              </a:spcBef>
              <a:spcAft>
                <a:spcPts val="0"/>
              </a:spcAft>
              <a:buFont typeface="Arial"/>
              <a:buChar char="•"/>
              <a:defRPr/>
            </a:pPr>
            <a:r>
              <a:rPr lang="en-US" baseline="0" dirty="0">
                <a:solidFill>
                  <a:srgbClr val="3366FF"/>
                </a:solidFill>
                <a:latin typeface="+mn-lt"/>
                <a:cs typeface="+mn-cs"/>
              </a:rPr>
              <a:t>Everyone and everything is six or fewer steps away</a:t>
            </a:r>
            <a:r>
              <a:rPr lang="en-US" baseline="0" dirty="0">
                <a:latin typeface="+mn-lt"/>
                <a:cs typeface="+mn-cs"/>
              </a:rPr>
              <a:t>. </a:t>
            </a:r>
          </a:p>
          <a:p>
            <a:pPr marL="285750" indent="-285750" fontAlgn="auto">
              <a:spcBef>
                <a:spcPts val="0"/>
              </a:spcBef>
              <a:spcAft>
                <a:spcPts val="0"/>
              </a:spcAft>
              <a:buFont typeface="Arial"/>
              <a:buChar char="•"/>
              <a:defRPr/>
            </a:pPr>
            <a:endParaRPr lang="en-US" baseline="0" dirty="0">
              <a:latin typeface="+mn-lt"/>
              <a:cs typeface="+mn-cs"/>
            </a:endParaRPr>
          </a:p>
          <a:p>
            <a:pPr marL="285750" indent="-285750" fontAlgn="auto">
              <a:spcBef>
                <a:spcPts val="0"/>
              </a:spcBef>
              <a:spcAft>
                <a:spcPts val="0"/>
              </a:spcAft>
              <a:buFont typeface="Arial"/>
              <a:buChar char="•"/>
              <a:defRPr/>
            </a:pPr>
            <a:r>
              <a:rPr lang="en-US" baseline="0" dirty="0">
                <a:latin typeface="+mn-lt"/>
                <a:cs typeface="+mn-cs"/>
              </a:rPr>
              <a:t>In 2001, </a:t>
            </a:r>
            <a:r>
              <a:rPr lang="en-US" baseline="0" dirty="0">
                <a:solidFill>
                  <a:srgbClr val="3366FF"/>
                </a:solidFill>
                <a:latin typeface="+mn-lt"/>
                <a:cs typeface="+mn-cs"/>
              </a:rPr>
              <a:t>Duncan Watts</a:t>
            </a:r>
            <a:r>
              <a:rPr lang="en-US" baseline="0" dirty="0">
                <a:latin typeface="+mn-lt"/>
                <a:cs typeface="+mn-cs"/>
              </a:rPr>
              <a:t>, a professor at Columbia University </a:t>
            </a:r>
            <a:r>
              <a:rPr lang="en-US" baseline="0" dirty="0">
                <a:solidFill>
                  <a:srgbClr val="3366FF"/>
                </a:solidFill>
                <a:latin typeface="+mn-lt"/>
                <a:cs typeface="+mn-cs"/>
              </a:rPr>
              <a:t>recreated this experiment on the Internet</a:t>
            </a:r>
            <a:r>
              <a:rPr lang="en-US" baseline="0" dirty="0">
                <a:latin typeface="+mn-lt"/>
                <a:cs typeface="+mn-cs"/>
              </a:rPr>
              <a:t>, using an email message as the "package" that needed to be delivered, with 48,000 senders and 19 targets (in 157 countries). Watts found that the average (though not maximum) number of intermediaries was around </a:t>
            </a:r>
            <a:r>
              <a:rPr lang="en-US" baseline="0" dirty="0">
                <a:solidFill>
                  <a:srgbClr val="3366FF"/>
                </a:solidFill>
                <a:latin typeface="+mn-lt"/>
                <a:cs typeface="+mn-cs"/>
              </a:rPr>
              <a:t>six</a:t>
            </a:r>
            <a:r>
              <a:rPr lang="en-US" baseline="0" dirty="0">
                <a:latin typeface="+mn-lt"/>
                <a:cs typeface="+mn-cs"/>
              </a:rPr>
              <a:t>.</a:t>
            </a:r>
          </a:p>
          <a:p>
            <a:pPr fontAlgn="auto">
              <a:spcBef>
                <a:spcPts val="0"/>
              </a:spcBef>
              <a:spcAft>
                <a:spcPts val="0"/>
              </a:spcAft>
              <a:defRPr/>
            </a:pPr>
            <a:endParaRPr lang="en-US" baseline="0" dirty="0">
              <a:solidFill>
                <a:srgbClr val="000000"/>
              </a:solidFill>
              <a:latin typeface="+mn-lt"/>
              <a:cs typeface="+mn-cs"/>
            </a:endParaRPr>
          </a:p>
          <a:p>
            <a:pPr marL="285750" indent="-285750" fontAlgn="auto">
              <a:spcBef>
                <a:spcPts val="0"/>
              </a:spcBef>
              <a:spcAft>
                <a:spcPts val="0"/>
              </a:spcAft>
              <a:buFont typeface="Arial"/>
              <a:buChar char="•"/>
              <a:defRPr/>
            </a:pPr>
            <a:r>
              <a:rPr lang="en-US" baseline="0" dirty="0">
                <a:latin typeface="+mn-lt"/>
                <a:cs typeface="+mn-cs"/>
              </a:rPr>
              <a:t>A 2007 study by Jure </a:t>
            </a:r>
            <a:r>
              <a:rPr lang="en-US" baseline="0" dirty="0" err="1">
                <a:latin typeface="+mn-lt"/>
                <a:cs typeface="+mn-cs"/>
              </a:rPr>
              <a:t>Leskovec</a:t>
            </a:r>
            <a:r>
              <a:rPr lang="en-US" baseline="0" dirty="0">
                <a:latin typeface="+mn-lt"/>
                <a:cs typeface="+mn-cs"/>
              </a:rPr>
              <a:t> and Eric Horvitz examined a data set of instant messages composed of 30 billion conversations among 240 million people. They found the average path length among </a:t>
            </a:r>
            <a:r>
              <a:rPr lang="en-US" baseline="0" dirty="0">
                <a:solidFill>
                  <a:srgbClr val="3366FF"/>
                </a:solidFill>
                <a:latin typeface="+mn-lt"/>
                <a:cs typeface="+mn-cs"/>
              </a:rPr>
              <a:t>Microsoft Messenger </a:t>
            </a:r>
            <a:r>
              <a:rPr lang="en-US" baseline="0" dirty="0">
                <a:latin typeface="+mn-lt"/>
                <a:cs typeface="+mn-cs"/>
              </a:rPr>
              <a:t>users to be 6.6.</a:t>
            </a:r>
            <a:endParaRPr lang="en-US" baseline="0" dirty="0">
              <a:solidFill>
                <a:srgbClr val="000000"/>
              </a:solidFill>
              <a:latin typeface="+mn-lt"/>
              <a:cs typeface="+mn-cs"/>
            </a:endParaRPr>
          </a:p>
          <a:p>
            <a:pPr marL="285750" indent="-285750" fontAlgn="auto">
              <a:spcBef>
                <a:spcPts val="0"/>
              </a:spcBef>
              <a:spcAft>
                <a:spcPts val="0"/>
              </a:spcAft>
              <a:buFont typeface="Arial"/>
              <a:buChar char="•"/>
              <a:defRPr/>
            </a:pPr>
            <a:endParaRPr lang="en-US" b="1" baseline="0" dirty="0">
              <a:solidFill>
                <a:srgbClr val="000000"/>
              </a:solidFill>
              <a:latin typeface="+mn-lt"/>
              <a:cs typeface="+mn-cs"/>
            </a:endParaRPr>
          </a:p>
          <a:p>
            <a:pPr marL="285750" indent="-285750" fontAlgn="auto">
              <a:spcBef>
                <a:spcPts val="0"/>
              </a:spcBef>
              <a:spcAft>
                <a:spcPts val="0"/>
              </a:spcAft>
              <a:buFont typeface="Arial"/>
              <a:buChar char="•"/>
              <a:defRPr/>
            </a:pPr>
            <a:r>
              <a:rPr lang="en-US" baseline="0" dirty="0">
                <a:solidFill>
                  <a:srgbClr val="3366FF"/>
                </a:solidFill>
                <a:latin typeface="+mn-lt"/>
                <a:cs typeface="+mn-cs"/>
              </a:rPr>
              <a:t>An optimal algorithm to calculate degrees of separation in social networks: </a:t>
            </a:r>
            <a:r>
              <a:rPr lang="en-US" baseline="0" dirty="0" err="1">
                <a:latin typeface="+mn-lt"/>
                <a:cs typeface="+mn-cs"/>
              </a:rPr>
              <a:t>Bakhshandeh</a:t>
            </a:r>
            <a:r>
              <a:rPr lang="en-US" baseline="0" dirty="0">
                <a:latin typeface="+mn-lt"/>
                <a:cs typeface="+mn-cs"/>
              </a:rPr>
              <a:t> </a:t>
            </a:r>
            <a:r>
              <a:rPr lang="en-US" i="1" baseline="0" dirty="0">
                <a:latin typeface="+mn-lt"/>
                <a:cs typeface="+mn-cs"/>
              </a:rPr>
              <a:t>et al. </a:t>
            </a:r>
            <a:r>
              <a:rPr lang="en-US" baseline="0" dirty="0">
                <a:latin typeface="+mn-lt"/>
                <a:cs typeface="+mn-cs"/>
              </a:rPr>
              <a:t>have addressed the search problem of identifying the degree of separation between two users in social networks such as Twitter. They have introduced new search techniques to provide optimal or near optimal solutions. The experiments show an improvement of several orders of magnitude over greedy approaches. Their optimal algorithm finds an average degree of separation of 3.43 between two random Twitter users, requiring an average of only 67 requests for information over the Internet to Twitter. A near-optimal solution of length 3.88 can be found by making an average of 13.3 requests.</a:t>
            </a:r>
            <a:endParaRPr lang="en-US" baseline="0" dirty="0">
              <a:solidFill>
                <a:srgbClr val="000000"/>
              </a:solidFill>
              <a:latin typeface="+mn-lt"/>
              <a:cs typeface="+mn-cs"/>
            </a:endParaRPr>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2"/>
          <p:cNvSpPr txBox="1">
            <a:spLocks noChangeArrowheads="1"/>
          </p:cNvSpPr>
          <p:nvPr/>
        </p:nvSpPr>
        <p:spPr bwMode="auto">
          <a:xfrm>
            <a:off x="2374900" y="44450"/>
            <a:ext cx="4365625" cy="584200"/>
          </a:xfrm>
          <a:prstGeom prst="rect">
            <a:avLst/>
          </a:prstGeom>
          <a:noFill/>
          <a:ln w="9525">
            <a:noFill/>
            <a:miter lim="800000"/>
            <a:headEnd/>
            <a:tailEnd/>
          </a:ln>
        </p:spPr>
        <p:txBody>
          <a:bodyPr wrap="none">
            <a:spAutoFit/>
          </a:bodyPr>
          <a:lstStyle/>
          <a:p>
            <a:pPr algn="ctr"/>
            <a:r>
              <a:rPr lang="en-GB" sz="3200" baseline="0">
                <a:latin typeface="Calibri" pitchFamily="34" charset="0"/>
                <a:ea typeface="ＭＳ Ｐゴシック" pitchFamily="34" charset="-128"/>
              </a:rPr>
              <a:t>Six degrees of separation</a:t>
            </a:r>
          </a:p>
        </p:txBody>
      </p:sp>
      <p:sp>
        <p:nvSpPr>
          <p:cNvPr id="47106" name="Text Box 4"/>
          <p:cNvSpPr txBox="1">
            <a:spLocks noChangeArrowheads="1"/>
          </p:cNvSpPr>
          <p:nvPr/>
        </p:nvSpPr>
        <p:spPr bwMode="auto">
          <a:xfrm>
            <a:off x="169863" y="611188"/>
            <a:ext cx="184150" cy="412750"/>
          </a:xfrm>
          <a:prstGeom prst="rect">
            <a:avLst/>
          </a:prstGeom>
          <a:noFill/>
          <a:ln w="9525">
            <a:noFill/>
            <a:miter lim="800000"/>
            <a:headEnd/>
            <a:tailEnd/>
          </a:ln>
        </p:spPr>
        <p:txBody>
          <a:bodyPr wrap="none">
            <a:spAutoFit/>
          </a:bodyPr>
          <a:lstStyle/>
          <a:p>
            <a:endParaRPr lang="en-GB" sz="2100" b="1" baseline="0">
              <a:ea typeface="ＭＳ Ｐゴシック" pitchFamily="34" charset="-128"/>
            </a:endParaRPr>
          </a:p>
        </p:txBody>
      </p:sp>
      <p:sp>
        <p:nvSpPr>
          <p:cNvPr id="47107" name="Rectangle 6"/>
          <p:cNvSpPr>
            <a:spLocks noChangeArrowheads="1"/>
          </p:cNvSpPr>
          <p:nvPr/>
        </p:nvSpPr>
        <p:spPr bwMode="auto">
          <a:xfrm>
            <a:off x="369888" y="644525"/>
            <a:ext cx="7977187" cy="1477963"/>
          </a:xfrm>
          <a:prstGeom prst="rect">
            <a:avLst/>
          </a:prstGeom>
          <a:noFill/>
          <a:ln w="9525">
            <a:noFill/>
            <a:miter lim="800000"/>
            <a:headEnd/>
            <a:tailEnd/>
          </a:ln>
        </p:spPr>
        <p:txBody>
          <a:bodyPr>
            <a:spAutoFit/>
          </a:bodyPr>
          <a:lstStyle/>
          <a:p>
            <a:pPr marL="285750" indent="-285750">
              <a:buFont typeface="Arial" charset="0"/>
              <a:buChar char="•"/>
            </a:pPr>
            <a:r>
              <a:rPr lang="en-US" baseline="0">
                <a:latin typeface="Calibri" pitchFamily="34" charset="0"/>
              </a:rPr>
              <a:t>The game </a:t>
            </a:r>
            <a:r>
              <a:rPr lang="en-US" baseline="0">
                <a:solidFill>
                  <a:srgbClr val="3366FF"/>
                </a:solidFill>
                <a:latin typeface="Calibri" pitchFamily="34" charset="0"/>
              </a:rPr>
              <a:t>Six Degrees of Kevin Bacon </a:t>
            </a:r>
            <a:r>
              <a:rPr lang="en-US" baseline="0">
                <a:latin typeface="Calibri" pitchFamily="34" charset="0"/>
              </a:rPr>
              <a:t>was invented as a play on the concept: the goal is to link any actor to Kevin Bacon through no more than six connections. </a:t>
            </a:r>
          </a:p>
          <a:p>
            <a:pPr marL="285750" indent="-285750">
              <a:buFont typeface="Arial" charset="0"/>
              <a:buChar char="•"/>
            </a:pPr>
            <a:endParaRPr lang="en-US" baseline="0">
              <a:latin typeface="Calibri" pitchFamily="34" charset="0"/>
            </a:endParaRPr>
          </a:p>
          <a:p>
            <a:pPr marL="285750" indent="-285750">
              <a:buFont typeface="Arial" charset="0"/>
              <a:buChar char="•"/>
            </a:pPr>
            <a:r>
              <a:rPr lang="en-US" baseline="0">
                <a:latin typeface="Calibri" pitchFamily="34" charset="0"/>
              </a:rPr>
              <a:t>In September, 2012, Google made it possible to search for any given actor's 'Bacon Number' through their search engine.</a:t>
            </a:r>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2"/>
          <p:cNvSpPr txBox="1">
            <a:spLocks noChangeArrowheads="1"/>
          </p:cNvSpPr>
          <p:nvPr/>
        </p:nvSpPr>
        <p:spPr bwMode="auto">
          <a:xfrm>
            <a:off x="2374900" y="44450"/>
            <a:ext cx="4365625" cy="584200"/>
          </a:xfrm>
          <a:prstGeom prst="rect">
            <a:avLst/>
          </a:prstGeom>
          <a:noFill/>
          <a:ln w="9525">
            <a:noFill/>
            <a:miter lim="800000"/>
            <a:headEnd/>
            <a:tailEnd/>
          </a:ln>
        </p:spPr>
        <p:txBody>
          <a:bodyPr wrap="none">
            <a:spAutoFit/>
          </a:bodyPr>
          <a:lstStyle/>
          <a:p>
            <a:pPr algn="ctr"/>
            <a:r>
              <a:rPr lang="en-GB" sz="3200" baseline="0">
                <a:latin typeface="Calibri" pitchFamily="34" charset="0"/>
                <a:ea typeface="ＭＳ Ｐゴシック" pitchFamily="34" charset="-128"/>
              </a:rPr>
              <a:t>Six degrees of separation</a:t>
            </a:r>
          </a:p>
        </p:txBody>
      </p:sp>
      <p:sp>
        <p:nvSpPr>
          <p:cNvPr id="48130" name="Text Box 4"/>
          <p:cNvSpPr txBox="1">
            <a:spLocks noChangeArrowheads="1"/>
          </p:cNvSpPr>
          <p:nvPr/>
        </p:nvSpPr>
        <p:spPr bwMode="auto">
          <a:xfrm>
            <a:off x="169863" y="611188"/>
            <a:ext cx="184150" cy="412750"/>
          </a:xfrm>
          <a:prstGeom prst="rect">
            <a:avLst/>
          </a:prstGeom>
          <a:noFill/>
          <a:ln w="9525">
            <a:noFill/>
            <a:miter lim="800000"/>
            <a:headEnd/>
            <a:tailEnd/>
          </a:ln>
        </p:spPr>
        <p:txBody>
          <a:bodyPr wrap="none">
            <a:spAutoFit/>
          </a:bodyPr>
          <a:lstStyle/>
          <a:p>
            <a:endParaRPr lang="en-GB" sz="2100" b="1" baseline="0">
              <a:ea typeface="ＭＳ Ｐゴシック" pitchFamily="34" charset="-128"/>
            </a:endParaRPr>
          </a:p>
        </p:txBody>
      </p:sp>
      <p:sp>
        <p:nvSpPr>
          <p:cNvPr id="7" name="Rectangle 6"/>
          <p:cNvSpPr>
            <a:spLocks noChangeArrowheads="1"/>
          </p:cNvSpPr>
          <p:nvPr/>
        </p:nvSpPr>
        <p:spPr bwMode="auto">
          <a:xfrm>
            <a:off x="369888" y="644525"/>
            <a:ext cx="7977187" cy="3140075"/>
          </a:xfrm>
          <a:prstGeom prst="rect">
            <a:avLst/>
          </a:prstGeom>
          <a:noFill/>
          <a:ln>
            <a:noFill/>
          </a:ln>
          <a:effectLst/>
          <a:extLst>
            <a:ext uri="{909E8E84-426E-40dd-AFC4-6F175D3DCCD1}"/>
            <a:ext uri="{91240B29-F687-4f45-9708-019B960494DF}"/>
            <a:ext uri="{AF507438-7753-43e0-B8FC-AC1667EBCBE1}"/>
          </a:extLst>
        </p:spPr>
        <p:txBody>
          <a:bodyPr>
            <a:spAutoFit/>
          </a:bodyPr>
          <a:lstStyle/>
          <a:p>
            <a:pPr marL="285750" indent="-285750" fontAlgn="auto">
              <a:spcBef>
                <a:spcPts val="0"/>
              </a:spcBef>
              <a:spcAft>
                <a:spcPts val="0"/>
              </a:spcAft>
              <a:buFont typeface="Arial"/>
              <a:buChar char="•"/>
              <a:defRPr/>
            </a:pPr>
            <a:r>
              <a:rPr lang="en-US" baseline="0" dirty="0">
                <a:latin typeface="+mn-lt"/>
                <a:cs typeface="+mn-cs"/>
              </a:rPr>
              <a:t>The game </a:t>
            </a:r>
            <a:r>
              <a:rPr lang="en-US" baseline="0" dirty="0">
                <a:solidFill>
                  <a:srgbClr val="3366FF"/>
                </a:solidFill>
                <a:latin typeface="+mn-lt"/>
                <a:cs typeface="+mn-cs"/>
              </a:rPr>
              <a:t>Six Degrees of Kevin Bacon </a:t>
            </a:r>
            <a:r>
              <a:rPr lang="en-US" baseline="0" dirty="0">
                <a:latin typeface="+mn-lt"/>
                <a:cs typeface="+mn-cs"/>
              </a:rPr>
              <a:t>was invented as a play on the concept: the goal is to link any actor to Kevin Bacon through no more than six connections. </a:t>
            </a:r>
          </a:p>
          <a:p>
            <a:pPr marL="285750" indent="-285750" fontAlgn="auto">
              <a:spcBef>
                <a:spcPts val="0"/>
              </a:spcBef>
              <a:spcAft>
                <a:spcPts val="0"/>
              </a:spcAft>
              <a:buFont typeface="Arial"/>
              <a:buChar char="•"/>
              <a:defRPr/>
            </a:pPr>
            <a:endParaRPr lang="en-US" baseline="0" dirty="0">
              <a:latin typeface="+mn-lt"/>
              <a:cs typeface="+mn-cs"/>
            </a:endParaRPr>
          </a:p>
          <a:p>
            <a:pPr marL="285750" indent="-285750" fontAlgn="auto">
              <a:spcBef>
                <a:spcPts val="0"/>
              </a:spcBef>
              <a:spcAft>
                <a:spcPts val="0"/>
              </a:spcAft>
              <a:buFont typeface="Arial"/>
              <a:buChar char="•"/>
              <a:defRPr/>
            </a:pPr>
            <a:r>
              <a:rPr lang="en-US" baseline="0" dirty="0">
                <a:latin typeface="+mn-lt"/>
                <a:cs typeface="+mn-cs"/>
              </a:rPr>
              <a:t>In September, 2012, Google made it possible to search for any given actor's 'Bacon Number' through their search engine.</a:t>
            </a:r>
          </a:p>
          <a:p>
            <a:pPr fontAlgn="auto">
              <a:spcBef>
                <a:spcPts val="0"/>
              </a:spcBef>
              <a:spcAft>
                <a:spcPts val="0"/>
              </a:spcAft>
              <a:defRPr/>
            </a:pPr>
            <a:endParaRPr lang="en-US" baseline="0" dirty="0">
              <a:latin typeface="+mn-lt"/>
              <a:cs typeface="+mn-cs"/>
            </a:endParaRPr>
          </a:p>
          <a:p>
            <a:pPr marL="285750" indent="-285750" fontAlgn="auto">
              <a:spcBef>
                <a:spcPts val="0"/>
              </a:spcBef>
              <a:spcAft>
                <a:spcPts val="0"/>
              </a:spcAft>
              <a:buFont typeface="Arial"/>
              <a:buChar char="•"/>
              <a:defRPr/>
            </a:pPr>
            <a:r>
              <a:rPr lang="en-US" baseline="0" dirty="0">
                <a:latin typeface="+mn-lt"/>
                <a:cs typeface="+mn-cs"/>
              </a:rPr>
              <a:t>Mathematicians use an analogous notion of </a:t>
            </a:r>
            <a:r>
              <a:rPr lang="en-US" i="1" baseline="0" dirty="0">
                <a:solidFill>
                  <a:srgbClr val="3366FF"/>
                </a:solidFill>
                <a:latin typeface="+mj-lt"/>
              </a:rPr>
              <a:t>collaboration </a:t>
            </a:r>
            <a:r>
              <a:rPr lang="en-US" i="1" baseline="0" dirty="0" smtClean="0">
                <a:solidFill>
                  <a:srgbClr val="3366FF"/>
                </a:solidFill>
                <a:latin typeface="+mj-lt"/>
              </a:rPr>
              <a:t>distance</a:t>
            </a:r>
            <a:r>
              <a:rPr lang="en-US" baseline="0" dirty="0" smtClean="0">
                <a:latin typeface="+mn-lt"/>
                <a:cs typeface="+mn-cs"/>
              </a:rPr>
              <a:t>: </a:t>
            </a:r>
            <a:r>
              <a:rPr lang="en-US" baseline="0" dirty="0">
                <a:latin typeface="+mn-lt"/>
                <a:cs typeface="+mn-cs"/>
              </a:rPr>
              <a:t>two people are linked if they are coauthors of an article. </a:t>
            </a:r>
          </a:p>
          <a:p>
            <a:pPr fontAlgn="auto">
              <a:spcBef>
                <a:spcPts val="0"/>
              </a:spcBef>
              <a:spcAft>
                <a:spcPts val="0"/>
              </a:spcAft>
              <a:defRPr/>
            </a:pPr>
            <a:endParaRPr lang="en-US" baseline="0" dirty="0">
              <a:latin typeface="+mn-lt"/>
              <a:cs typeface="+mn-cs"/>
            </a:endParaRPr>
          </a:p>
          <a:p>
            <a:pPr marL="285750" indent="-285750" fontAlgn="auto">
              <a:spcBef>
                <a:spcPts val="0"/>
              </a:spcBef>
              <a:spcAft>
                <a:spcPts val="0"/>
              </a:spcAft>
              <a:buFont typeface="Arial"/>
              <a:buChar char="•"/>
              <a:defRPr/>
            </a:pPr>
            <a:r>
              <a:rPr lang="en-US" baseline="0" dirty="0">
                <a:latin typeface="+mn-lt"/>
                <a:cs typeface="+mn-cs"/>
              </a:rPr>
              <a:t>The collaboration distance with mathematician Paul </a:t>
            </a:r>
            <a:r>
              <a:rPr lang="en-US" baseline="0" dirty="0" err="1">
                <a:latin typeface="+mn-lt"/>
                <a:cs typeface="+mn-cs"/>
              </a:rPr>
              <a:t>Erdös</a:t>
            </a:r>
            <a:r>
              <a:rPr lang="en-US" baseline="0" dirty="0">
                <a:latin typeface="+mn-lt"/>
                <a:cs typeface="+mn-cs"/>
              </a:rPr>
              <a:t> is known as the </a:t>
            </a:r>
            <a:r>
              <a:rPr lang="en-US" baseline="0" dirty="0" err="1">
                <a:solidFill>
                  <a:srgbClr val="3366FF"/>
                </a:solidFill>
                <a:latin typeface="+mj-lt"/>
              </a:rPr>
              <a:t>Erdös</a:t>
            </a:r>
            <a:r>
              <a:rPr lang="en-US" baseline="0" dirty="0">
                <a:solidFill>
                  <a:srgbClr val="3366FF"/>
                </a:solidFill>
                <a:latin typeface="+mj-lt"/>
              </a:rPr>
              <a:t> number</a:t>
            </a:r>
            <a:r>
              <a:rPr lang="en-US" baseline="0" dirty="0" smtClean="0">
                <a:latin typeface="+mn-lt"/>
                <a:cs typeface="+mn-cs"/>
              </a:rPr>
              <a:t>. </a:t>
            </a:r>
            <a:endParaRPr lang="en-US" baseline="0" dirty="0">
              <a:latin typeface="+mn-lt"/>
              <a:cs typeface="+mn-cs"/>
            </a:endParaRPr>
          </a:p>
        </p:txBody>
      </p:sp>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Box 2"/>
          <p:cNvSpPr txBox="1">
            <a:spLocks noChangeArrowheads="1"/>
          </p:cNvSpPr>
          <p:nvPr/>
        </p:nvSpPr>
        <p:spPr bwMode="auto">
          <a:xfrm>
            <a:off x="2374900" y="44450"/>
            <a:ext cx="4365625" cy="584200"/>
          </a:xfrm>
          <a:prstGeom prst="rect">
            <a:avLst/>
          </a:prstGeom>
          <a:noFill/>
          <a:ln w="9525">
            <a:noFill/>
            <a:miter lim="800000"/>
            <a:headEnd/>
            <a:tailEnd/>
          </a:ln>
        </p:spPr>
        <p:txBody>
          <a:bodyPr wrap="none">
            <a:spAutoFit/>
          </a:bodyPr>
          <a:lstStyle/>
          <a:p>
            <a:pPr algn="ctr"/>
            <a:r>
              <a:rPr lang="en-GB" sz="3200" baseline="0">
                <a:latin typeface="Calibri" pitchFamily="34" charset="0"/>
                <a:ea typeface="ＭＳ Ｐゴシック" pitchFamily="34" charset="-128"/>
              </a:rPr>
              <a:t>Six degrees of separation</a:t>
            </a:r>
          </a:p>
        </p:txBody>
      </p:sp>
      <p:sp>
        <p:nvSpPr>
          <p:cNvPr id="49154" name="Text Box 4"/>
          <p:cNvSpPr txBox="1">
            <a:spLocks noChangeArrowheads="1"/>
          </p:cNvSpPr>
          <p:nvPr/>
        </p:nvSpPr>
        <p:spPr bwMode="auto">
          <a:xfrm>
            <a:off x="169863" y="611188"/>
            <a:ext cx="184150" cy="412750"/>
          </a:xfrm>
          <a:prstGeom prst="rect">
            <a:avLst/>
          </a:prstGeom>
          <a:noFill/>
          <a:ln w="9525">
            <a:noFill/>
            <a:miter lim="800000"/>
            <a:headEnd/>
            <a:tailEnd/>
          </a:ln>
        </p:spPr>
        <p:txBody>
          <a:bodyPr wrap="none">
            <a:spAutoFit/>
          </a:bodyPr>
          <a:lstStyle/>
          <a:p>
            <a:endParaRPr lang="en-GB" sz="2100" b="1" baseline="0">
              <a:ea typeface="ＭＳ Ｐゴシック" pitchFamily="34" charset="-128"/>
            </a:endParaRPr>
          </a:p>
        </p:txBody>
      </p:sp>
      <p:sp>
        <p:nvSpPr>
          <p:cNvPr id="7" name="Rectangle 6"/>
          <p:cNvSpPr>
            <a:spLocks noChangeArrowheads="1"/>
          </p:cNvSpPr>
          <p:nvPr/>
        </p:nvSpPr>
        <p:spPr bwMode="auto">
          <a:xfrm>
            <a:off x="369888" y="644525"/>
            <a:ext cx="7977187" cy="4802188"/>
          </a:xfrm>
          <a:prstGeom prst="rect">
            <a:avLst/>
          </a:prstGeom>
          <a:noFill/>
          <a:ln>
            <a:noFill/>
          </a:ln>
          <a:effectLst/>
          <a:extLst>
            <a:ext uri="{909E8E84-426E-40dd-AFC4-6F175D3DCCD1}"/>
            <a:ext uri="{91240B29-F687-4f45-9708-019B960494DF}"/>
            <a:ext uri="{AF507438-7753-43e0-B8FC-AC1667EBCBE1}"/>
          </a:extLst>
        </p:spPr>
        <p:txBody>
          <a:bodyPr>
            <a:spAutoFit/>
          </a:bodyPr>
          <a:lstStyle/>
          <a:p>
            <a:pPr marL="285750" indent="-285750" fontAlgn="auto">
              <a:spcBef>
                <a:spcPts val="0"/>
              </a:spcBef>
              <a:spcAft>
                <a:spcPts val="0"/>
              </a:spcAft>
              <a:buFont typeface="Arial"/>
              <a:buChar char="•"/>
              <a:defRPr/>
            </a:pPr>
            <a:r>
              <a:rPr lang="en-US" baseline="0" dirty="0">
                <a:latin typeface="+mn-lt"/>
                <a:cs typeface="+mn-cs"/>
              </a:rPr>
              <a:t>The game </a:t>
            </a:r>
            <a:r>
              <a:rPr lang="en-US" baseline="0" dirty="0">
                <a:solidFill>
                  <a:srgbClr val="3366FF"/>
                </a:solidFill>
                <a:latin typeface="+mn-lt"/>
                <a:cs typeface="+mn-cs"/>
              </a:rPr>
              <a:t>Six Degrees of Kevin Bacon </a:t>
            </a:r>
            <a:r>
              <a:rPr lang="en-US" baseline="0" dirty="0">
                <a:latin typeface="+mn-lt"/>
                <a:cs typeface="+mn-cs"/>
              </a:rPr>
              <a:t>was invented as a play on the concept: the goal is to link any actor to Kevin Bacon through no more than six connections. </a:t>
            </a:r>
          </a:p>
          <a:p>
            <a:pPr marL="285750" indent="-285750" fontAlgn="auto">
              <a:spcBef>
                <a:spcPts val="0"/>
              </a:spcBef>
              <a:spcAft>
                <a:spcPts val="0"/>
              </a:spcAft>
              <a:buFont typeface="Arial"/>
              <a:buChar char="•"/>
              <a:defRPr/>
            </a:pPr>
            <a:endParaRPr lang="en-US" baseline="0" dirty="0">
              <a:latin typeface="+mn-lt"/>
              <a:cs typeface="+mn-cs"/>
            </a:endParaRPr>
          </a:p>
          <a:p>
            <a:pPr marL="285750" indent="-285750" fontAlgn="auto">
              <a:spcBef>
                <a:spcPts val="0"/>
              </a:spcBef>
              <a:spcAft>
                <a:spcPts val="0"/>
              </a:spcAft>
              <a:buFont typeface="Arial"/>
              <a:buChar char="•"/>
              <a:defRPr/>
            </a:pPr>
            <a:r>
              <a:rPr lang="en-US" baseline="0" dirty="0">
                <a:latin typeface="+mn-lt"/>
                <a:cs typeface="+mn-cs"/>
              </a:rPr>
              <a:t>In September, 2012, Google made it possible to search for any given actor's 'Bacon Number' through their search engine.</a:t>
            </a:r>
          </a:p>
          <a:p>
            <a:pPr fontAlgn="auto">
              <a:spcBef>
                <a:spcPts val="0"/>
              </a:spcBef>
              <a:spcAft>
                <a:spcPts val="0"/>
              </a:spcAft>
              <a:defRPr/>
            </a:pPr>
            <a:endParaRPr lang="en-US" baseline="0" dirty="0">
              <a:latin typeface="+mn-lt"/>
              <a:cs typeface="+mn-cs"/>
            </a:endParaRPr>
          </a:p>
          <a:p>
            <a:pPr marL="285750" indent="-285750" fontAlgn="auto">
              <a:spcBef>
                <a:spcPts val="0"/>
              </a:spcBef>
              <a:spcAft>
                <a:spcPts val="0"/>
              </a:spcAft>
              <a:buFont typeface="Arial"/>
              <a:buChar char="•"/>
              <a:defRPr/>
            </a:pPr>
            <a:r>
              <a:rPr lang="en-US" baseline="0" dirty="0">
                <a:latin typeface="+mn-lt"/>
                <a:cs typeface="+mn-cs"/>
              </a:rPr>
              <a:t>Mathematicians use an analogous notion of </a:t>
            </a:r>
            <a:r>
              <a:rPr lang="en-US" i="1" baseline="0" dirty="0">
                <a:solidFill>
                  <a:srgbClr val="3366FF"/>
                </a:solidFill>
                <a:latin typeface="+mn-lt"/>
                <a:cs typeface="+mn-cs"/>
              </a:rPr>
              <a:t>collaboration distance</a:t>
            </a:r>
            <a:r>
              <a:rPr lang="en-US" baseline="0" dirty="0">
                <a:latin typeface="+mn-lt"/>
                <a:cs typeface="+mn-cs"/>
              </a:rPr>
              <a:t>: two people are linked if they are coauthors of an article. </a:t>
            </a:r>
          </a:p>
          <a:p>
            <a:pPr fontAlgn="auto">
              <a:spcBef>
                <a:spcPts val="0"/>
              </a:spcBef>
              <a:spcAft>
                <a:spcPts val="0"/>
              </a:spcAft>
              <a:defRPr/>
            </a:pPr>
            <a:endParaRPr lang="en-US" baseline="0" dirty="0">
              <a:latin typeface="+mn-lt"/>
              <a:cs typeface="+mn-cs"/>
            </a:endParaRPr>
          </a:p>
          <a:p>
            <a:pPr marL="285750" indent="-285750" fontAlgn="auto">
              <a:spcBef>
                <a:spcPts val="0"/>
              </a:spcBef>
              <a:spcAft>
                <a:spcPts val="0"/>
              </a:spcAft>
              <a:buFont typeface="Arial"/>
              <a:buChar char="•"/>
              <a:defRPr/>
            </a:pPr>
            <a:r>
              <a:rPr lang="en-US" baseline="0" dirty="0">
                <a:latin typeface="+mn-lt"/>
                <a:cs typeface="+mn-cs"/>
              </a:rPr>
              <a:t>The collaboration distance with mathematician Paul </a:t>
            </a:r>
            <a:r>
              <a:rPr lang="en-US" baseline="0" dirty="0" err="1">
                <a:latin typeface="+mn-lt"/>
                <a:cs typeface="+mn-cs"/>
              </a:rPr>
              <a:t>Erdös</a:t>
            </a:r>
            <a:r>
              <a:rPr lang="en-US" baseline="0" dirty="0">
                <a:latin typeface="+mn-lt"/>
                <a:cs typeface="+mn-cs"/>
              </a:rPr>
              <a:t> is known as the</a:t>
            </a:r>
            <a:r>
              <a:rPr lang="en-US" baseline="0" dirty="0">
                <a:solidFill>
                  <a:srgbClr val="3366FF"/>
                </a:solidFill>
                <a:latin typeface="+mn-lt"/>
                <a:cs typeface="+mn-cs"/>
              </a:rPr>
              <a:t> </a:t>
            </a:r>
            <a:r>
              <a:rPr lang="en-US" baseline="0" dirty="0" err="1">
                <a:solidFill>
                  <a:srgbClr val="3366FF"/>
                </a:solidFill>
                <a:latin typeface="+mn-lt"/>
                <a:cs typeface="+mn-cs"/>
              </a:rPr>
              <a:t>Erdös</a:t>
            </a:r>
            <a:r>
              <a:rPr lang="en-US" baseline="0" dirty="0">
                <a:solidFill>
                  <a:srgbClr val="3366FF"/>
                </a:solidFill>
                <a:latin typeface="+mn-lt"/>
                <a:cs typeface="+mn-cs"/>
              </a:rPr>
              <a:t> number</a:t>
            </a:r>
            <a:r>
              <a:rPr lang="en-US" baseline="0" dirty="0">
                <a:latin typeface="+mn-lt"/>
                <a:cs typeface="+mn-cs"/>
              </a:rPr>
              <a:t>. </a:t>
            </a:r>
          </a:p>
          <a:p>
            <a:pPr fontAlgn="auto">
              <a:spcBef>
                <a:spcPts val="0"/>
              </a:spcBef>
              <a:spcAft>
                <a:spcPts val="0"/>
              </a:spcAft>
              <a:defRPr/>
            </a:pPr>
            <a:endParaRPr lang="en-US" baseline="0" dirty="0">
              <a:latin typeface="+mn-lt"/>
              <a:cs typeface="+mn-cs"/>
            </a:endParaRPr>
          </a:p>
          <a:p>
            <a:pPr marL="285750" indent="-285750" fontAlgn="auto">
              <a:spcBef>
                <a:spcPts val="0"/>
              </a:spcBef>
              <a:spcAft>
                <a:spcPts val="0"/>
              </a:spcAft>
              <a:buFont typeface="Arial"/>
              <a:buChar char="•"/>
              <a:defRPr/>
            </a:pPr>
            <a:r>
              <a:rPr lang="en-US" baseline="0" dirty="0">
                <a:latin typeface="+mn-lt"/>
                <a:cs typeface="+mn-cs"/>
              </a:rPr>
              <a:t>A </a:t>
            </a:r>
            <a:r>
              <a:rPr lang="en-US" baseline="0" dirty="0">
                <a:solidFill>
                  <a:srgbClr val="3366FF"/>
                </a:solidFill>
                <a:latin typeface="+mn-lt"/>
                <a:cs typeface="+mn-cs"/>
              </a:rPr>
              <a:t>Facebook </a:t>
            </a:r>
            <a:r>
              <a:rPr lang="en-US" baseline="0" dirty="0">
                <a:latin typeface="+mn-lt"/>
                <a:cs typeface="+mn-cs"/>
              </a:rPr>
              <a:t>platform application named "Six Degrees" was developed by Karl Bunyan, which calculates the degrees of separation between different people. It had over 5.8 million users, as seen from the group's page. The average separation for all users of the application is 5.73 degrees, whereas the maximum degree of separation is 12. </a:t>
            </a:r>
          </a:p>
        </p:txBody>
      </p:sp>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p:cNvSpPr txBox="1">
            <a:spLocks noChangeArrowheads="1"/>
          </p:cNvSpPr>
          <p:nvPr/>
        </p:nvSpPr>
        <p:spPr bwMode="auto">
          <a:xfrm>
            <a:off x="2823199" y="44450"/>
            <a:ext cx="3469027" cy="584775"/>
          </a:xfrm>
          <a:prstGeom prst="rect">
            <a:avLst/>
          </a:prstGeom>
          <a:noFill/>
          <a:ln w="9525">
            <a:noFill/>
            <a:miter lim="800000"/>
            <a:headEnd/>
            <a:tailEnd/>
          </a:ln>
        </p:spPr>
        <p:txBody>
          <a:bodyPr wrap="none">
            <a:spAutoFit/>
          </a:bodyPr>
          <a:lstStyle/>
          <a:p>
            <a:pPr algn="ctr"/>
            <a:r>
              <a:rPr lang="en-GB" sz="3200" baseline="0" dirty="0">
                <a:latin typeface="Calibri" pitchFamily="34" charset="0"/>
                <a:ea typeface="ＭＳ Ｐゴシック" pitchFamily="34" charset="-128"/>
              </a:rPr>
              <a:t>Summary of </a:t>
            </a:r>
            <a:r>
              <a:rPr lang="en-GB" sz="3200" baseline="0" dirty="0" smtClean="0">
                <a:latin typeface="Calibri" pitchFamily="34" charset="0"/>
                <a:ea typeface="ＭＳ Ｐゴシック" pitchFamily="34" charset="-128"/>
              </a:rPr>
              <a:t>lecture</a:t>
            </a:r>
            <a:endParaRPr lang="en-GB" sz="3200" baseline="0" dirty="0">
              <a:latin typeface="Calibri" pitchFamily="34" charset="0"/>
              <a:ea typeface="ＭＳ Ｐゴシック" pitchFamily="34" charset="-128"/>
            </a:endParaRPr>
          </a:p>
        </p:txBody>
      </p:sp>
      <p:sp>
        <p:nvSpPr>
          <p:cNvPr id="69635" name="Text Box 4"/>
          <p:cNvSpPr txBox="1">
            <a:spLocks noChangeArrowheads="1"/>
          </p:cNvSpPr>
          <p:nvPr/>
        </p:nvSpPr>
        <p:spPr bwMode="auto">
          <a:xfrm>
            <a:off x="169863" y="611188"/>
            <a:ext cx="184150" cy="412750"/>
          </a:xfrm>
          <a:prstGeom prst="rect">
            <a:avLst/>
          </a:prstGeom>
          <a:noFill/>
          <a:ln w="9525">
            <a:noFill/>
            <a:miter lim="800000"/>
            <a:headEnd/>
            <a:tailEnd/>
          </a:ln>
        </p:spPr>
        <p:txBody>
          <a:bodyPr wrap="none">
            <a:spAutoFit/>
          </a:bodyPr>
          <a:lstStyle/>
          <a:p>
            <a:endParaRPr lang="en-GB" sz="2100" b="1" baseline="0">
              <a:ea typeface="ＭＳ Ｐゴシック" pitchFamily="34" charset="-128"/>
            </a:endParaRPr>
          </a:p>
        </p:txBody>
      </p:sp>
      <p:sp>
        <p:nvSpPr>
          <p:cNvPr id="69636" name="Rectangle 6"/>
          <p:cNvSpPr>
            <a:spLocks noChangeArrowheads="1"/>
          </p:cNvSpPr>
          <p:nvPr/>
        </p:nvSpPr>
        <p:spPr bwMode="auto">
          <a:xfrm>
            <a:off x="169863" y="655638"/>
            <a:ext cx="8075612" cy="915987"/>
          </a:xfrm>
          <a:prstGeom prst="rect">
            <a:avLst/>
          </a:prstGeom>
          <a:noFill/>
          <a:ln w="9525">
            <a:noFill/>
            <a:miter lim="800000"/>
            <a:headEnd/>
            <a:tailEnd/>
          </a:ln>
        </p:spPr>
        <p:txBody>
          <a:bodyPr>
            <a:spAutoFit/>
          </a:bodyPr>
          <a:lstStyle/>
          <a:p>
            <a:pPr marL="285750" indent="-285750">
              <a:buFont typeface="Arial" charset="0"/>
              <a:buChar char="•"/>
            </a:pPr>
            <a:r>
              <a:rPr lang="en-GB" baseline="0">
                <a:latin typeface="Calibri" pitchFamily="34" charset="0"/>
              </a:rPr>
              <a:t>Graph theory provides a simple way of visualizing geometrical questions such as the </a:t>
            </a:r>
            <a:r>
              <a:rPr lang="en-US" baseline="0">
                <a:latin typeface="Calibri" pitchFamily="34" charset="0"/>
              </a:rPr>
              <a:t>K</a:t>
            </a:r>
            <a:r>
              <a:rPr lang="en-GB" baseline="0">
                <a:latin typeface="Calibri" pitchFamily="34" charset="0"/>
              </a:rPr>
              <a:t>ö</a:t>
            </a:r>
            <a:r>
              <a:rPr lang="en-US" baseline="0">
                <a:latin typeface="Calibri" pitchFamily="34" charset="0"/>
              </a:rPr>
              <a:t>nigsberg bridge problem – the resulting graphs capture the key geometrical information we need. </a:t>
            </a:r>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4"/>
          <p:cNvSpPr txBox="1">
            <a:spLocks noChangeArrowheads="1"/>
          </p:cNvSpPr>
          <p:nvPr/>
        </p:nvSpPr>
        <p:spPr bwMode="auto">
          <a:xfrm>
            <a:off x="169863" y="611188"/>
            <a:ext cx="184150" cy="412750"/>
          </a:xfrm>
          <a:prstGeom prst="rect">
            <a:avLst/>
          </a:prstGeom>
          <a:noFill/>
          <a:ln w="9525">
            <a:noFill/>
            <a:miter lim="800000"/>
            <a:headEnd/>
            <a:tailEnd/>
          </a:ln>
        </p:spPr>
        <p:txBody>
          <a:bodyPr wrap="none">
            <a:spAutoFit/>
          </a:bodyPr>
          <a:lstStyle/>
          <a:p>
            <a:endParaRPr lang="en-GB" sz="2100" b="1" baseline="0">
              <a:ea typeface="ＭＳ Ｐゴシック" pitchFamily="34" charset="-128"/>
            </a:endParaRPr>
          </a:p>
        </p:txBody>
      </p:sp>
      <p:sp>
        <p:nvSpPr>
          <p:cNvPr id="33794" name="Rectangle 6"/>
          <p:cNvSpPr>
            <a:spLocks noChangeArrowheads="1"/>
          </p:cNvSpPr>
          <p:nvPr/>
        </p:nvSpPr>
        <p:spPr bwMode="auto">
          <a:xfrm>
            <a:off x="354013" y="725488"/>
            <a:ext cx="7977187" cy="922337"/>
          </a:xfrm>
          <a:prstGeom prst="rect">
            <a:avLst/>
          </a:prstGeom>
          <a:noFill/>
          <a:ln w="9525">
            <a:noFill/>
            <a:miter lim="800000"/>
            <a:headEnd/>
            <a:tailEnd/>
          </a:ln>
        </p:spPr>
        <p:txBody>
          <a:bodyPr>
            <a:spAutoFit/>
          </a:bodyPr>
          <a:lstStyle/>
          <a:p>
            <a:pPr marL="285750" indent="-285750">
              <a:buFont typeface="Arial" charset="0"/>
              <a:buChar char="•"/>
            </a:pPr>
            <a:r>
              <a:rPr lang="en-US" baseline="0">
                <a:latin typeface="Calibri" pitchFamily="34" charset="0"/>
              </a:rPr>
              <a:t>The city-folk wanted to know if it was possible to make a walking tour of the city, starting and ending at the same place, in such a way that the walkers crossed each bridge exactly once.  </a:t>
            </a:r>
          </a:p>
        </p:txBody>
      </p:sp>
      <p:pic>
        <p:nvPicPr>
          <p:cNvPr id="33795" name="Picture 1"/>
          <p:cNvPicPr>
            <a:picLocks noChangeAspect="1"/>
          </p:cNvPicPr>
          <p:nvPr/>
        </p:nvPicPr>
        <p:blipFill>
          <a:blip r:embed="rId2"/>
          <a:srcRect/>
          <a:stretch>
            <a:fillRect/>
          </a:stretch>
        </p:blipFill>
        <p:spPr bwMode="auto">
          <a:xfrm>
            <a:off x="958850" y="2214563"/>
            <a:ext cx="6616700" cy="4308475"/>
          </a:xfrm>
          <a:prstGeom prst="rect">
            <a:avLst/>
          </a:prstGeom>
          <a:noFill/>
          <a:ln w="9525">
            <a:noFill/>
            <a:miter lim="800000"/>
            <a:headEnd/>
            <a:tailEnd/>
          </a:ln>
        </p:spPr>
      </p:pic>
      <p:sp>
        <p:nvSpPr>
          <p:cNvPr id="33796" name="Text Box 2"/>
          <p:cNvSpPr txBox="1">
            <a:spLocks noChangeArrowheads="1"/>
          </p:cNvSpPr>
          <p:nvPr/>
        </p:nvSpPr>
        <p:spPr bwMode="auto">
          <a:xfrm>
            <a:off x="1800225" y="44450"/>
            <a:ext cx="5514975" cy="579438"/>
          </a:xfrm>
          <a:prstGeom prst="rect">
            <a:avLst/>
          </a:prstGeom>
          <a:noFill/>
          <a:ln w="9525">
            <a:noFill/>
            <a:miter lim="800000"/>
            <a:headEnd/>
            <a:tailEnd/>
          </a:ln>
        </p:spPr>
        <p:txBody>
          <a:bodyPr wrap="none">
            <a:spAutoFit/>
          </a:bodyPr>
          <a:lstStyle/>
          <a:p>
            <a:pPr algn="ctr"/>
            <a:r>
              <a:rPr lang="en-GB" sz="3200" baseline="0">
                <a:latin typeface="Calibri" pitchFamily="34" charset="0"/>
                <a:ea typeface="ＭＳ Ｐゴシック" pitchFamily="34" charset="-128"/>
              </a:rPr>
              <a:t>The seven bridges of Königsberg</a:t>
            </a:r>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 Box 2"/>
          <p:cNvSpPr txBox="1">
            <a:spLocks noChangeArrowheads="1"/>
          </p:cNvSpPr>
          <p:nvPr/>
        </p:nvSpPr>
        <p:spPr bwMode="auto">
          <a:xfrm>
            <a:off x="2823199" y="44450"/>
            <a:ext cx="3469027" cy="584775"/>
          </a:xfrm>
          <a:prstGeom prst="rect">
            <a:avLst/>
          </a:prstGeom>
          <a:noFill/>
          <a:ln w="9525">
            <a:noFill/>
            <a:miter lim="800000"/>
            <a:headEnd/>
            <a:tailEnd/>
          </a:ln>
        </p:spPr>
        <p:txBody>
          <a:bodyPr wrap="none">
            <a:spAutoFit/>
          </a:bodyPr>
          <a:lstStyle/>
          <a:p>
            <a:pPr algn="ctr"/>
            <a:r>
              <a:rPr lang="en-GB" sz="3200" baseline="0" dirty="0">
                <a:latin typeface="Calibri" pitchFamily="34" charset="0"/>
                <a:ea typeface="ＭＳ Ｐゴシック" pitchFamily="34" charset="-128"/>
              </a:rPr>
              <a:t>Summary of </a:t>
            </a:r>
            <a:r>
              <a:rPr lang="en-GB" sz="3200" baseline="0" dirty="0" smtClean="0">
                <a:latin typeface="Calibri" pitchFamily="34" charset="0"/>
                <a:ea typeface="ＭＳ Ｐゴシック" pitchFamily="34" charset="-128"/>
              </a:rPr>
              <a:t>lecture</a:t>
            </a:r>
            <a:endParaRPr lang="en-GB" sz="3200" baseline="0" dirty="0">
              <a:latin typeface="Calibri" pitchFamily="34" charset="0"/>
              <a:ea typeface="ＭＳ Ｐゴシック" pitchFamily="34" charset="-128"/>
            </a:endParaRPr>
          </a:p>
        </p:txBody>
      </p:sp>
      <p:sp>
        <p:nvSpPr>
          <p:cNvPr id="51202" name="Text Box 4"/>
          <p:cNvSpPr txBox="1">
            <a:spLocks noChangeArrowheads="1"/>
          </p:cNvSpPr>
          <p:nvPr/>
        </p:nvSpPr>
        <p:spPr bwMode="auto">
          <a:xfrm>
            <a:off x="169863" y="611188"/>
            <a:ext cx="184150" cy="412750"/>
          </a:xfrm>
          <a:prstGeom prst="rect">
            <a:avLst/>
          </a:prstGeom>
          <a:noFill/>
          <a:ln w="9525">
            <a:noFill/>
            <a:miter lim="800000"/>
            <a:headEnd/>
            <a:tailEnd/>
          </a:ln>
        </p:spPr>
        <p:txBody>
          <a:bodyPr wrap="none">
            <a:spAutoFit/>
          </a:bodyPr>
          <a:lstStyle/>
          <a:p>
            <a:endParaRPr lang="en-GB" sz="2100" b="1" baseline="0">
              <a:ea typeface="ＭＳ Ｐゴシック" pitchFamily="34" charset="-128"/>
            </a:endParaRPr>
          </a:p>
        </p:txBody>
      </p:sp>
      <p:sp>
        <p:nvSpPr>
          <p:cNvPr id="51203" name="Rectangle 6"/>
          <p:cNvSpPr>
            <a:spLocks noChangeArrowheads="1"/>
          </p:cNvSpPr>
          <p:nvPr/>
        </p:nvSpPr>
        <p:spPr bwMode="auto">
          <a:xfrm>
            <a:off x="169863" y="655638"/>
            <a:ext cx="8075612" cy="1465262"/>
          </a:xfrm>
          <a:prstGeom prst="rect">
            <a:avLst/>
          </a:prstGeom>
          <a:noFill/>
          <a:ln w="9525">
            <a:noFill/>
            <a:miter lim="800000"/>
            <a:headEnd/>
            <a:tailEnd/>
          </a:ln>
        </p:spPr>
        <p:txBody>
          <a:bodyPr>
            <a:spAutoFit/>
          </a:bodyPr>
          <a:lstStyle/>
          <a:p>
            <a:pPr marL="285750" indent="-285750">
              <a:buFont typeface="Arial" charset="0"/>
              <a:buChar char="•"/>
            </a:pPr>
            <a:r>
              <a:rPr lang="en-GB" baseline="0">
                <a:latin typeface="Calibri" pitchFamily="34" charset="0"/>
              </a:rPr>
              <a:t>Graph theory provides a simple way of visualizing geometrical questions such as the </a:t>
            </a:r>
            <a:r>
              <a:rPr lang="en-US" baseline="0">
                <a:latin typeface="Calibri" pitchFamily="34" charset="0"/>
              </a:rPr>
              <a:t>K</a:t>
            </a:r>
            <a:r>
              <a:rPr lang="en-GB" baseline="0">
                <a:latin typeface="Calibri" pitchFamily="34" charset="0"/>
              </a:rPr>
              <a:t>ö</a:t>
            </a:r>
            <a:r>
              <a:rPr lang="en-US" baseline="0">
                <a:latin typeface="Calibri" pitchFamily="34" charset="0"/>
              </a:rPr>
              <a:t>nigsberg bridge problem – the resulting graphs capture the key geometrical information we need. </a:t>
            </a:r>
          </a:p>
          <a:p>
            <a:pPr marL="285750" indent="-285750">
              <a:buFont typeface="Arial" charset="0"/>
              <a:buChar char="•"/>
            </a:pPr>
            <a:endParaRPr lang="en-US" baseline="0">
              <a:latin typeface="Calibri" pitchFamily="34" charset="0"/>
            </a:endParaRPr>
          </a:p>
          <a:p>
            <a:pPr marL="285750" indent="-285750">
              <a:buFont typeface="Arial" charset="0"/>
              <a:buChar char="•"/>
            </a:pPr>
            <a:r>
              <a:rPr lang="en-US" baseline="0">
                <a:latin typeface="Calibri" pitchFamily="34" charset="0"/>
              </a:rPr>
              <a:t>Graphs are composed of </a:t>
            </a:r>
            <a:r>
              <a:rPr lang="en-GB" baseline="0">
                <a:solidFill>
                  <a:srgbClr val="3366FF"/>
                </a:solidFill>
                <a:latin typeface="Calibri" pitchFamily="34" charset="0"/>
              </a:rPr>
              <a:t>vertices </a:t>
            </a:r>
            <a:r>
              <a:rPr lang="en-US" baseline="0">
                <a:latin typeface="Calibri" pitchFamily="34" charset="0"/>
              </a:rPr>
              <a:t>(islands) and </a:t>
            </a:r>
            <a:r>
              <a:rPr lang="en-GB" baseline="0">
                <a:solidFill>
                  <a:srgbClr val="3366FF"/>
                </a:solidFill>
                <a:latin typeface="Calibri" pitchFamily="34" charset="0"/>
              </a:rPr>
              <a:t>edges </a:t>
            </a:r>
            <a:r>
              <a:rPr lang="en-US" baseline="0">
                <a:latin typeface="Calibri" pitchFamily="34" charset="0"/>
              </a:rPr>
              <a:t>(bridges).</a:t>
            </a:r>
          </a:p>
        </p:txBody>
      </p:sp>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 Box 2"/>
          <p:cNvSpPr txBox="1">
            <a:spLocks noChangeArrowheads="1"/>
          </p:cNvSpPr>
          <p:nvPr/>
        </p:nvSpPr>
        <p:spPr bwMode="auto">
          <a:xfrm>
            <a:off x="2823199" y="44450"/>
            <a:ext cx="3469027" cy="584775"/>
          </a:xfrm>
          <a:prstGeom prst="rect">
            <a:avLst/>
          </a:prstGeom>
          <a:noFill/>
          <a:ln w="9525">
            <a:noFill/>
            <a:miter lim="800000"/>
            <a:headEnd/>
            <a:tailEnd/>
          </a:ln>
        </p:spPr>
        <p:txBody>
          <a:bodyPr wrap="none">
            <a:spAutoFit/>
          </a:bodyPr>
          <a:lstStyle/>
          <a:p>
            <a:pPr algn="ctr"/>
            <a:r>
              <a:rPr lang="en-GB" sz="3200" baseline="0" dirty="0">
                <a:latin typeface="Calibri" pitchFamily="34" charset="0"/>
                <a:ea typeface="ＭＳ Ｐゴシック" pitchFamily="34" charset="-128"/>
              </a:rPr>
              <a:t>Summary of </a:t>
            </a:r>
            <a:r>
              <a:rPr lang="en-GB" sz="3200" baseline="0" dirty="0" smtClean="0">
                <a:latin typeface="Calibri" pitchFamily="34" charset="0"/>
                <a:ea typeface="ＭＳ Ｐゴシック" pitchFamily="34" charset="-128"/>
              </a:rPr>
              <a:t>lecture</a:t>
            </a:r>
            <a:endParaRPr lang="en-GB" sz="3200" baseline="0" dirty="0">
              <a:latin typeface="Calibri" pitchFamily="34" charset="0"/>
              <a:ea typeface="ＭＳ Ｐゴシック" pitchFamily="34" charset="-128"/>
            </a:endParaRPr>
          </a:p>
        </p:txBody>
      </p:sp>
      <p:sp>
        <p:nvSpPr>
          <p:cNvPr id="53250" name="Text Box 4"/>
          <p:cNvSpPr txBox="1">
            <a:spLocks noChangeArrowheads="1"/>
          </p:cNvSpPr>
          <p:nvPr/>
        </p:nvSpPr>
        <p:spPr bwMode="auto">
          <a:xfrm>
            <a:off x="169863" y="611188"/>
            <a:ext cx="184150" cy="412750"/>
          </a:xfrm>
          <a:prstGeom prst="rect">
            <a:avLst/>
          </a:prstGeom>
          <a:noFill/>
          <a:ln w="9525">
            <a:noFill/>
            <a:miter lim="800000"/>
            <a:headEnd/>
            <a:tailEnd/>
          </a:ln>
        </p:spPr>
        <p:txBody>
          <a:bodyPr wrap="none">
            <a:spAutoFit/>
          </a:bodyPr>
          <a:lstStyle/>
          <a:p>
            <a:endParaRPr lang="en-GB" sz="2100" b="1" baseline="0">
              <a:ea typeface="ＭＳ Ｐゴシック" pitchFamily="34" charset="-128"/>
            </a:endParaRPr>
          </a:p>
        </p:txBody>
      </p:sp>
      <p:sp>
        <p:nvSpPr>
          <p:cNvPr id="53251" name="Rectangle 6"/>
          <p:cNvSpPr>
            <a:spLocks noChangeArrowheads="1"/>
          </p:cNvSpPr>
          <p:nvPr/>
        </p:nvSpPr>
        <p:spPr bwMode="auto">
          <a:xfrm>
            <a:off x="169863" y="655638"/>
            <a:ext cx="8075612" cy="3387725"/>
          </a:xfrm>
          <a:prstGeom prst="rect">
            <a:avLst/>
          </a:prstGeom>
          <a:noFill/>
          <a:ln w="9525">
            <a:noFill/>
            <a:miter lim="800000"/>
            <a:headEnd/>
            <a:tailEnd/>
          </a:ln>
        </p:spPr>
        <p:txBody>
          <a:bodyPr>
            <a:spAutoFit/>
          </a:bodyPr>
          <a:lstStyle/>
          <a:p>
            <a:pPr marL="285750" indent="-285750">
              <a:buFont typeface="Arial" charset="0"/>
              <a:buChar char="•"/>
            </a:pPr>
            <a:r>
              <a:rPr lang="en-GB" baseline="0">
                <a:latin typeface="Calibri" pitchFamily="34" charset="0"/>
              </a:rPr>
              <a:t>Graph theory provides a simple way of visualizing geometrical questions such as the </a:t>
            </a:r>
            <a:r>
              <a:rPr lang="en-US" baseline="0">
                <a:latin typeface="Calibri" pitchFamily="34" charset="0"/>
              </a:rPr>
              <a:t>K</a:t>
            </a:r>
            <a:r>
              <a:rPr lang="en-GB" baseline="0">
                <a:latin typeface="Calibri" pitchFamily="34" charset="0"/>
              </a:rPr>
              <a:t>ö</a:t>
            </a:r>
            <a:r>
              <a:rPr lang="en-US" baseline="0">
                <a:latin typeface="Calibri" pitchFamily="34" charset="0"/>
              </a:rPr>
              <a:t>nigsberg bridge problem – the resulting graphs capture the key geometrical information we need. </a:t>
            </a:r>
          </a:p>
          <a:p>
            <a:pPr marL="285750" indent="-285750">
              <a:buFont typeface="Arial" charset="0"/>
              <a:buChar char="•"/>
            </a:pPr>
            <a:endParaRPr lang="en-US" baseline="0">
              <a:latin typeface="Calibri" pitchFamily="34" charset="0"/>
            </a:endParaRPr>
          </a:p>
          <a:p>
            <a:pPr marL="285750" indent="-285750">
              <a:buFont typeface="Arial" charset="0"/>
              <a:buChar char="•"/>
            </a:pPr>
            <a:r>
              <a:rPr lang="en-US" baseline="0">
                <a:latin typeface="Calibri" pitchFamily="34" charset="0"/>
              </a:rPr>
              <a:t>Graphs are composed of </a:t>
            </a:r>
            <a:r>
              <a:rPr lang="en-GB" baseline="0">
                <a:solidFill>
                  <a:srgbClr val="3366FF"/>
                </a:solidFill>
                <a:latin typeface="Calibri" pitchFamily="34" charset="0"/>
              </a:rPr>
              <a:t>vertices </a:t>
            </a:r>
            <a:r>
              <a:rPr lang="en-US" baseline="0">
                <a:latin typeface="Calibri" pitchFamily="34" charset="0"/>
              </a:rPr>
              <a:t>(islands) and </a:t>
            </a:r>
            <a:r>
              <a:rPr lang="en-GB" baseline="0">
                <a:solidFill>
                  <a:srgbClr val="3366FF"/>
                </a:solidFill>
                <a:latin typeface="Calibri" pitchFamily="34" charset="0"/>
              </a:rPr>
              <a:t>edges </a:t>
            </a:r>
            <a:r>
              <a:rPr lang="en-US" baseline="0">
                <a:latin typeface="Calibri" pitchFamily="34" charset="0"/>
              </a:rPr>
              <a:t>(bridges).</a:t>
            </a:r>
          </a:p>
          <a:p>
            <a:pPr marL="285750" indent="-285750">
              <a:buFont typeface="Arial" charset="0"/>
              <a:buChar char="•"/>
            </a:pPr>
            <a:endParaRPr lang="en-US" baseline="0">
              <a:latin typeface="Calibri" pitchFamily="34" charset="0"/>
            </a:endParaRPr>
          </a:p>
          <a:p>
            <a:pPr marL="285750" indent="-285750">
              <a:buClr>
                <a:schemeClr val="tx1"/>
              </a:buClr>
              <a:buFont typeface="Arial" charset="0"/>
              <a:buChar char="•"/>
            </a:pPr>
            <a:r>
              <a:rPr lang="en-GB" baseline="0">
                <a:solidFill>
                  <a:schemeClr val="accent1"/>
                </a:solidFill>
                <a:latin typeface="Calibri" pitchFamily="34" charset="0"/>
              </a:rPr>
              <a:t>Directed graphs</a:t>
            </a:r>
            <a:r>
              <a:rPr lang="en-GB" baseline="0">
                <a:latin typeface="Calibri" pitchFamily="34" charset="0"/>
              </a:rPr>
              <a:t> </a:t>
            </a:r>
            <a:r>
              <a:rPr lang="en-US" baseline="0">
                <a:latin typeface="Calibri" pitchFamily="34" charset="0"/>
              </a:rPr>
              <a:t>contain extra information that restricts which </a:t>
            </a:r>
            <a:r>
              <a:rPr lang="en-GB" baseline="0">
                <a:solidFill>
                  <a:schemeClr val="accent1"/>
                </a:solidFill>
                <a:latin typeface="Calibri" pitchFamily="34" charset="0"/>
              </a:rPr>
              <a:t>direction </a:t>
            </a:r>
            <a:r>
              <a:rPr lang="en-US" baseline="0">
                <a:latin typeface="Calibri" pitchFamily="34" charset="0"/>
              </a:rPr>
              <a:t>we can travel in. </a:t>
            </a:r>
            <a:endParaRPr lang="en-GB" baseline="0">
              <a:solidFill>
                <a:schemeClr val="accent1"/>
              </a:solidFill>
              <a:latin typeface="Calibri" pitchFamily="34" charset="0"/>
            </a:endParaRPr>
          </a:p>
          <a:p>
            <a:pPr marL="285750" indent="-285750">
              <a:buFont typeface="Arial" charset="0"/>
              <a:buChar char="•"/>
            </a:pPr>
            <a:endParaRPr lang="en-GB" baseline="0">
              <a:latin typeface="Calibri" pitchFamily="34" charset="0"/>
            </a:endParaRPr>
          </a:p>
          <a:p>
            <a:pPr marL="285750" indent="-285750">
              <a:buClr>
                <a:schemeClr val="tx1"/>
              </a:buClr>
              <a:buFont typeface="Arial" charset="0"/>
              <a:buChar char="•"/>
            </a:pPr>
            <a:r>
              <a:rPr lang="en-GB" baseline="0">
                <a:latin typeface="Calibri" pitchFamily="34" charset="0"/>
              </a:rPr>
              <a:t>The </a:t>
            </a:r>
            <a:r>
              <a:rPr lang="en-GB" baseline="0">
                <a:solidFill>
                  <a:schemeClr val="accent1"/>
                </a:solidFill>
                <a:latin typeface="Calibri" pitchFamily="34" charset="0"/>
              </a:rPr>
              <a:t>distance </a:t>
            </a:r>
            <a:r>
              <a:rPr lang="en-US" baseline="0">
                <a:latin typeface="Calibri" pitchFamily="34" charset="0"/>
              </a:rPr>
              <a:t>between two points is the shortest number of edges that must be traversed to go between the two points. </a:t>
            </a:r>
            <a:endParaRPr lang="en-GB" baseline="0">
              <a:latin typeface="Calibri" pitchFamily="34" charset="0"/>
            </a:endParaRPr>
          </a:p>
          <a:p>
            <a:pPr marL="285750" indent="-285750">
              <a:buFont typeface="Arial" charset="0"/>
              <a:buChar char="•"/>
            </a:pPr>
            <a:endParaRPr lang="en-GB" baseline="0">
              <a:latin typeface="Calibri" pitchFamily="34" charset="0"/>
            </a:endParaRPr>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 Box 2"/>
          <p:cNvSpPr txBox="1">
            <a:spLocks noChangeArrowheads="1"/>
          </p:cNvSpPr>
          <p:nvPr/>
        </p:nvSpPr>
        <p:spPr bwMode="auto">
          <a:xfrm>
            <a:off x="2823199" y="44450"/>
            <a:ext cx="3469027" cy="584775"/>
          </a:xfrm>
          <a:prstGeom prst="rect">
            <a:avLst/>
          </a:prstGeom>
          <a:noFill/>
          <a:ln w="9525">
            <a:noFill/>
            <a:miter lim="800000"/>
            <a:headEnd/>
            <a:tailEnd/>
          </a:ln>
        </p:spPr>
        <p:txBody>
          <a:bodyPr wrap="none">
            <a:spAutoFit/>
          </a:bodyPr>
          <a:lstStyle/>
          <a:p>
            <a:pPr algn="ctr"/>
            <a:r>
              <a:rPr lang="en-GB" sz="3200" baseline="0" dirty="0">
                <a:latin typeface="Calibri" pitchFamily="34" charset="0"/>
                <a:ea typeface="ＭＳ Ｐゴシック" pitchFamily="34" charset="-128"/>
              </a:rPr>
              <a:t>Summary of </a:t>
            </a:r>
            <a:r>
              <a:rPr lang="en-GB" sz="3200" baseline="0" dirty="0" smtClean="0">
                <a:latin typeface="Calibri" pitchFamily="34" charset="0"/>
                <a:ea typeface="ＭＳ Ｐゴシック" pitchFamily="34" charset="-128"/>
              </a:rPr>
              <a:t>lecture</a:t>
            </a:r>
            <a:endParaRPr lang="en-GB" sz="3200" baseline="0" dirty="0">
              <a:latin typeface="Calibri" pitchFamily="34" charset="0"/>
              <a:ea typeface="ＭＳ Ｐゴシック" pitchFamily="34" charset="-128"/>
            </a:endParaRPr>
          </a:p>
        </p:txBody>
      </p:sp>
      <p:sp>
        <p:nvSpPr>
          <p:cNvPr id="54274" name="Text Box 4"/>
          <p:cNvSpPr txBox="1">
            <a:spLocks noChangeArrowheads="1"/>
          </p:cNvSpPr>
          <p:nvPr/>
        </p:nvSpPr>
        <p:spPr bwMode="auto">
          <a:xfrm>
            <a:off x="169863" y="611188"/>
            <a:ext cx="184150" cy="412750"/>
          </a:xfrm>
          <a:prstGeom prst="rect">
            <a:avLst/>
          </a:prstGeom>
          <a:noFill/>
          <a:ln w="9525">
            <a:noFill/>
            <a:miter lim="800000"/>
            <a:headEnd/>
            <a:tailEnd/>
          </a:ln>
        </p:spPr>
        <p:txBody>
          <a:bodyPr wrap="none">
            <a:spAutoFit/>
          </a:bodyPr>
          <a:lstStyle/>
          <a:p>
            <a:endParaRPr lang="en-GB" sz="2100" b="1" baseline="0">
              <a:ea typeface="ＭＳ Ｐゴシック" pitchFamily="34" charset="-128"/>
            </a:endParaRPr>
          </a:p>
        </p:txBody>
      </p:sp>
      <p:sp>
        <p:nvSpPr>
          <p:cNvPr id="54275" name="Rectangle 6"/>
          <p:cNvSpPr>
            <a:spLocks noChangeArrowheads="1"/>
          </p:cNvSpPr>
          <p:nvPr/>
        </p:nvSpPr>
        <p:spPr bwMode="auto">
          <a:xfrm>
            <a:off x="169863" y="655638"/>
            <a:ext cx="8075612" cy="4211637"/>
          </a:xfrm>
          <a:prstGeom prst="rect">
            <a:avLst/>
          </a:prstGeom>
          <a:noFill/>
          <a:ln w="9525">
            <a:noFill/>
            <a:miter lim="800000"/>
            <a:headEnd/>
            <a:tailEnd/>
          </a:ln>
        </p:spPr>
        <p:txBody>
          <a:bodyPr>
            <a:spAutoFit/>
          </a:bodyPr>
          <a:lstStyle/>
          <a:p>
            <a:pPr marL="285750" indent="-285750">
              <a:buFont typeface="Arial" charset="0"/>
              <a:buChar char="•"/>
            </a:pPr>
            <a:r>
              <a:rPr lang="en-GB" baseline="0">
                <a:latin typeface="Calibri" pitchFamily="34" charset="0"/>
              </a:rPr>
              <a:t>Graph theory provides a simple way of visualizing geometrical questions such as the </a:t>
            </a:r>
            <a:r>
              <a:rPr lang="en-US" baseline="0">
                <a:latin typeface="Calibri" pitchFamily="34" charset="0"/>
              </a:rPr>
              <a:t>K</a:t>
            </a:r>
            <a:r>
              <a:rPr lang="en-GB" baseline="0">
                <a:latin typeface="Calibri" pitchFamily="34" charset="0"/>
              </a:rPr>
              <a:t>ö</a:t>
            </a:r>
            <a:r>
              <a:rPr lang="en-US" baseline="0">
                <a:latin typeface="Calibri" pitchFamily="34" charset="0"/>
              </a:rPr>
              <a:t>nigsberg bridge problem – the resulting graphs capture the key geometrical information we need. </a:t>
            </a:r>
          </a:p>
          <a:p>
            <a:pPr marL="285750" indent="-285750">
              <a:buFont typeface="Arial" charset="0"/>
              <a:buChar char="•"/>
            </a:pPr>
            <a:endParaRPr lang="en-US" baseline="0">
              <a:latin typeface="Calibri" pitchFamily="34" charset="0"/>
            </a:endParaRPr>
          </a:p>
          <a:p>
            <a:pPr marL="285750" indent="-285750">
              <a:buFont typeface="Arial" charset="0"/>
              <a:buChar char="•"/>
            </a:pPr>
            <a:r>
              <a:rPr lang="en-US" baseline="0">
                <a:latin typeface="Calibri" pitchFamily="34" charset="0"/>
              </a:rPr>
              <a:t>Graphs are composed of </a:t>
            </a:r>
            <a:r>
              <a:rPr lang="en-GB" baseline="0">
                <a:solidFill>
                  <a:srgbClr val="3366FF"/>
                </a:solidFill>
                <a:latin typeface="Calibri" pitchFamily="34" charset="0"/>
              </a:rPr>
              <a:t>vertices </a:t>
            </a:r>
            <a:r>
              <a:rPr lang="en-US" baseline="0">
                <a:latin typeface="Calibri" pitchFamily="34" charset="0"/>
              </a:rPr>
              <a:t>(islands) and </a:t>
            </a:r>
            <a:r>
              <a:rPr lang="en-GB" baseline="0">
                <a:solidFill>
                  <a:srgbClr val="3366FF"/>
                </a:solidFill>
                <a:latin typeface="Calibri" pitchFamily="34" charset="0"/>
              </a:rPr>
              <a:t>edges </a:t>
            </a:r>
            <a:r>
              <a:rPr lang="en-US" baseline="0">
                <a:latin typeface="Calibri" pitchFamily="34" charset="0"/>
              </a:rPr>
              <a:t>(bridges).</a:t>
            </a:r>
          </a:p>
          <a:p>
            <a:pPr marL="285750" indent="-285750">
              <a:buFont typeface="Arial" charset="0"/>
              <a:buChar char="•"/>
            </a:pPr>
            <a:endParaRPr lang="en-US" baseline="0">
              <a:latin typeface="Calibri" pitchFamily="34" charset="0"/>
            </a:endParaRPr>
          </a:p>
          <a:p>
            <a:pPr marL="285750" indent="-285750">
              <a:buClr>
                <a:schemeClr val="tx1"/>
              </a:buClr>
              <a:buFont typeface="Arial" charset="0"/>
              <a:buChar char="•"/>
            </a:pPr>
            <a:r>
              <a:rPr lang="en-GB" baseline="0">
                <a:solidFill>
                  <a:schemeClr val="accent1"/>
                </a:solidFill>
                <a:latin typeface="Calibri" pitchFamily="34" charset="0"/>
              </a:rPr>
              <a:t>Directed graphs</a:t>
            </a:r>
            <a:r>
              <a:rPr lang="en-GB" baseline="0">
                <a:latin typeface="Calibri" pitchFamily="34" charset="0"/>
              </a:rPr>
              <a:t> </a:t>
            </a:r>
            <a:r>
              <a:rPr lang="en-US" baseline="0">
                <a:latin typeface="Calibri" pitchFamily="34" charset="0"/>
              </a:rPr>
              <a:t>contain extra information that restricts which </a:t>
            </a:r>
            <a:r>
              <a:rPr lang="en-GB" baseline="0">
                <a:solidFill>
                  <a:schemeClr val="accent1"/>
                </a:solidFill>
                <a:latin typeface="Calibri" pitchFamily="34" charset="0"/>
              </a:rPr>
              <a:t>direction </a:t>
            </a:r>
            <a:r>
              <a:rPr lang="en-US" baseline="0">
                <a:latin typeface="Calibri" pitchFamily="34" charset="0"/>
              </a:rPr>
              <a:t>we can travel in. </a:t>
            </a:r>
            <a:endParaRPr lang="en-GB" baseline="0">
              <a:solidFill>
                <a:schemeClr val="accent1"/>
              </a:solidFill>
              <a:latin typeface="Calibri" pitchFamily="34" charset="0"/>
            </a:endParaRPr>
          </a:p>
          <a:p>
            <a:pPr marL="285750" indent="-285750">
              <a:buFont typeface="Arial" charset="0"/>
              <a:buChar char="•"/>
            </a:pPr>
            <a:endParaRPr lang="en-GB" baseline="0">
              <a:latin typeface="Calibri" pitchFamily="34" charset="0"/>
            </a:endParaRPr>
          </a:p>
          <a:p>
            <a:pPr marL="285750" indent="-285750">
              <a:buClr>
                <a:schemeClr val="tx1"/>
              </a:buClr>
              <a:buFont typeface="Arial" charset="0"/>
              <a:buChar char="•"/>
            </a:pPr>
            <a:r>
              <a:rPr lang="en-GB" baseline="0">
                <a:latin typeface="Calibri" pitchFamily="34" charset="0"/>
              </a:rPr>
              <a:t>The </a:t>
            </a:r>
            <a:r>
              <a:rPr lang="en-GB" baseline="0">
                <a:solidFill>
                  <a:schemeClr val="accent1"/>
                </a:solidFill>
                <a:latin typeface="Calibri" pitchFamily="34" charset="0"/>
              </a:rPr>
              <a:t>distance </a:t>
            </a:r>
            <a:r>
              <a:rPr lang="en-US" baseline="0">
                <a:latin typeface="Calibri" pitchFamily="34" charset="0"/>
              </a:rPr>
              <a:t>between two points is the shortest number of edges that must be traversed to go between the two points. </a:t>
            </a:r>
            <a:endParaRPr lang="en-GB" baseline="0">
              <a:latin typeface="Calibri" pitchFamily="34" charset="0"/>
            </a:endParaRPr>
          </a:p>
          <a:p>
            <a:pPr marL="285750" indent="-285750">
              <a:buFont typeface="Arial" charset="0"/>
              <a:buChar char="•"/>
            </a:pPr>
            <a:endParaRPr lang="en-GB" baseline="0">
              <a:latin typeface="Calibri" pitchFamily="34" charset="0"/>
            </a:endParaRPr>
          </a:p>
          <a:p>
            <a:pPr marL="285750" indent="-285750">
              <a:buFont typeface="Arial" charset="0"/>
              <a:buChar char="•"/>
            </a:pPr>
            <a:r>
              <a:rPr lang="en-GB" baseline="0">
                <a:latin typeface="Calibri" pitchFamily="34" charset="0"/>
              </a:rPr>
              <a:t>The </a:t>
            </a:r>
            <a:r>
              <a:rPr lang="en-GB" baseline="0">
                <a:solidFill>
                  <a:schemeClr val="accent1"/>
                </a:solidFill>
                <a:latin typeface="Calibri" pitchFamily="34" charset="0"/>
              </a:rPr>
              <a:t>diameter </a:t>
            </a:r>
            <a:r>
              <a:rPr lang="en-US" baseline="0">
                <a:latin typeface="Calibri" pitchFamily="34" charset="0"/>
              </a:rPr>
              <a:t>of a graph is the maximum distance between any two vertices in the graph.</a:t>
            </a:r>
          </a:p>
          <a:p>
            <a:pPr marL="285750" indent="-285750">
              <a:buFont typeface="Arial" charset="0"/>
              <a:buChar char="•"/>
            </a:pPr>
            <a:endParaRPr lang="en-GB" baseline="0">
              <a:latin typeface="Calibri" pitchFamily="34" charset="0"/>
            </a:endParaRPr>
          </a:p>
        </p:txBody>
      </p:sp>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 Box 2"/>
          <p:cNvSpPr txBox="1">
            <a:spLocks noChangeArrowheads="1"/>
          </p:cNvSpPr>
          <p:nvPr/>
        </p:nvSpPr>
        <p:spPr bwMode="auto">
          <a:xfrm>
            <a:off x="2823199" y="44450"/>
            <a:ext cx="3469027" cy="584775"/>
          </a:xfrm>
          <a:prstGeom prst="rect">
            <a:avLst/>
          </a:prstGeom>
          <a:noFill/>
          <a:ln w="9525">
            <a:noFill/>
            <a:miter lim="800000"/>
            <a:headEnd/>
            <a:tailEnd/>
          </a:ln>
        </p:spPr>
        <p:txBody>
          <a:bodyPr wrap="none">
            <a:spAutoFit/>
          </a:bodyPr>
          <a:lstStyle/>
          <a:p>
            <a:pPr algn="ctr"/>
            <a:r>
              <a:rPr lang="en-GB" sz="3200" baseline="0" dirty="0">
                <a:latin typeface="Calibri" pitchFamily="34" charset="0"/>
                <a:ea typeface="ＭＳ Ｐゴシック" pitchFamily="34" charset="-128"/>
              </a:rPr>
              <a:t>Summary of </a:t>
            </a:r>
            <a:r>
              <a:rPr lang="en-GB" sz="3200" baseline="0" dirty="0" smtClean="0">
                <a:latin typeface="Calibri" pitchFamily="34" charset="0"/>
                <a:ea typeface="ＭＳ Ｐゴシック" pitchFamily="34" charset="-128"/>
              </a:rPr>
              <a:t>lecture</a:t>
            </a:r>
            <a:endParaRPr lang="en-GB" sz="3200" baseline="0" dirty="0">
              <a:latin typeface="Calibri" pitchFamily="34" charset="0"/>
              <a:ea typeface="ＭＳ Ｐゴシック" pitchFamily="34" charset="-128"/>
            </a:endParaRPr>
          </a:p>
        </p:txBody>
      </p:sp>
      <p:sp>
        <p:nvSpPr>
          <p:cNvPr id="55298" name="Text Box 4"/>
          <p:cNvSpPr txBox="1">
            <a:spLocks noChangeArrowheads="1"/>
          </p:cNvSpPr>
          <p:nvPr/>
        </p:nvSpPr>
        <p:spPr bwMode="auto">
          <a:xfrm>
            <a:off x="169863" y="611188"/>
            <a:ext cx="184150" cy="412750"/>
          </a:xfrm>
          <a:prstGeom prst="rect">
            <a:avLst/>
          </a:prstGeom>
          <a:noFill/>
          <a:ln w="9525">
            <a:noFill/>
            <a:miter lim="800000"/>
            <a:headEnd/>
            <a:tailEnd/>
          </a:ln>
        </p:spPr>
        <p:txBody>
          <a:bodyPr wrap="none">
            <a:spAutoFit/>
          </a:bodyPr>
          <a:lstStyle/>
          <a:p>
            <a:endParaRPr lang="en-GB" sz="2100" b="1" baseline="0">
              <a:ea typeface="ＭＳ Ｐゴシック" pitchFamily="34" charset="-128"/>
            </a:endParaRPr>
          </a:p>
        </p:txBody>
      </p:sp>
      <p:sp>
        <p:nvSpPr>
          <p:cNvPr id="55299" name="Rectangle 6"/>
          <p:cNvSpPr>
            <a:spLocks noChangeArrowheads="1"/>
          </p:cNvSpPr>
          <p:nvPr/>
        </p:nvSpPr>
        <p:spPr bwMode="auto">
          <a:xfrm>
            <a:off x="169863" y="655638"/>
            <a:ext cx="8075612" cy="4760912"/>
          </a:xfrm>
          <a:prstGeom prst="rect">
            <a:avLst/>
          </a:prstGeom>
          <a:noFill/>
          <a:ln w="9525">
            <a:noFill/>
            <a:miter lim="800000"/>
            <a:headEnd/>
            <a:tailEnd/>
          </a:ln>
        </p:spPr>
        <p:txBody>
          <a:bodyPr>
            <a:spAutoFit/>
          </a:bodyPr>
          <a:lstStyle/>
          <a:p>
            <a:pPr marL="285750" indent="-285750">
              <a:buFont typeface="Arial" charset="0"/>
              <a:buChar char="•"/>
            </a:pPr>
            <a:r>
              <a:rPr lang="en-GB" baseline="0">
                <a:latin typeface="Calibri" pitchFamily="34" charset="0"/>
              </a:rPr>
              <a:t>Graph theory provides a simple way of visualizing geometrical questions such as the </a:t>
            </a:r>
            <a:r>
              <a:rPr lang="en-US" baseline="0">
                <a:latin typeface="Calibri" pitchFamily="34" charset="0"/>
              </a:rPr>
              <a:t>K</a:t>
            </a:r>
            <a:r>
              <a:rPr lang="en-GB" baseline="0">
                <a:latin typeface="Calibri" pitchFamily="34" charset="0"/>
              </a:rPr>
              <a:t>ö</a:t>
            </a:r>
            <a:r>
              <a:rPr lang="en-US" baseline="0">
                <a:latin typeface="Calibri" pitchFamily="34" charset="0"/>
              </a:rPr>
              <a:t>nigsberg bridge problem – the resulting graphs capture the key geometrical information we need. </a:t>
            </a:r>
          </a:p>
          <a:p>
            <a:pPr marL="285750" indent="-285750">
              <a:buFont typeface="Arial" charset="0"/>
              <a:buChar char="•"/>
            </a:pPr>
            <a:endParaRPr lang="en-US" baseline="0">
              <a:latin typeface="Calibri" pitchFamily="34" charset="0"/>
            </a:endParaRPr>
          </a:p>
          <a:p>
            <a:pPr marL="285750" indent="-285750">
              <a:buFont typeface="Arial" charset="0"/>
              <a:buChar char="•"/>
            </a:pPr>
            <a:r>
              <a:rPr lang="en-US" baseline="0">
                <a:latin typeface="Calibri" pitchFamily="34" charset="0"/>
              </a:rPr>
              <a:t>Graphs are composed of </a:t>
            </a:r>
            <a:r>
              <a:rPr lang="en-GB" baseline="0">
                <a:solidFill>
                  <a:srgbClr val="3366FF"/>
                </a:solidFill>
                <a:latin typeface="Calibri" pitchFamily="34" charset="0"/>
              </a:rPr>
              <a:t>vertices </a:t>
            </a:r>
            <a:r>
              <a:rPr lang="en-US" baseline="0">
                <a:latin typeface="Calibri" pitchFamily="34" charset="0"/>
              </a:rPr>
              <a:t>(islands) and </a:t>
            </a:r>
            <a:r>
              <a:rPr lang="en-GB" baseline="0">
                <a:solidFill>
                  <a:srgbClr val="3366FF"/>
                </a:solidFill>
                <a:latin typeface="Calibri" pitchFamily="34" charset="0"/>
              </a:rPr>
              <a:t>edges </a:t>
            </a:r>
            <a:r>
              <a:rPr lang="en-US" baseline="0">
                <a:latin typeface="Calibri" pitchFamily="34" charset="0"/>
              </a:rPr>
              <a:t>(bridges).</a:t>
            </a:r>
          </a:p>
          <a:p>
            <a:pPr marL="285750" indent="-285750">
              <a:buFont typeface="Arial" charset="0"/>
              <a:buChar char="•"/>
            </a:pPr>
            <a:endParaRPr lang="en-US" baseline="0">
              <a:latin typeface="Calibri" pitchFamily="34" charset="0"/>
            </a:endParaRPr>
          </a:p>
          <a:p>
            <a:pPr marL="285750" indent="-285750">
              <a:buClr>
                <a:schemeClr val="tx1"/>
              </a:buClr>
              <a:buFont typeface="Arial" charset="0"/>
              <a:buChar char="•"/>
            </a:pPr>
            <a:r>
              <a:rPr lang="en-GB" baseline="0">
                <a:solidFill>
                  <a:schemeClr val="accent1"/>
                </a:solidFill>
                <a:latin typeface="Calibri" pitchFamily="34" charset="0"/>
              </a:rPr>
              <a:t>Directed graphs</a:t>
            </a:r>
            <a:r>
              <a:rPr lang="en-GB" baseline="0">
                <a:latin typeface="Calibri" pitchFamily="34" charset="0"/>
              </a:rPr>
              <a:t> </a:t>
            </a:r>
            <a:r>
              <a:rPr lang="en-US" baseline="0">
                <a:latin typeface="Calibri" pitchFamily="34" charset="0"/>
              </a:rPr>
              <a:t>contain extra information that restricts which </a:t>
            </a:r>
            <a:r>
              <a:rPr lang="en-GB" baseline="0">
                <a:solidFill>
                  <a:schemeClr val="accent1"/>
                </a:solidFill>
                <a:latin typeface="Calibri" pitchFamily="34" charset="0"/>
              </a:rPr>
              <a:t>direction </a:t>
            </a:r>
            <a:r>
              <a:rPr lang="en-US" baseline="0">
                <a:latin typeface="Calibri" pitchFamily="34" charset="0"/>
              </a:rPr>
              <a:t>we can travel in. </a:t>
            </a:r>
            <a:endParaRPr lang="en-GB" baseline="0">
              <a:solidFill>
                <a:schemeClr val="accent1"/>
              </a:solidFill>
              <a:latin typeface="Calibri" pitchFamily="34" charset="0"/>
            </a:endParaRPr>
          </a:p>
          <a:p>
            <a:pPr marL="285750" indent="-285750">
              <a:buFont typeface="Arial" charset="0"/>
              <a:buChar char="•"/>
            </a:pPr>
            <a:endParaRPr lang="en-GB" baseline="0">
              <a:latin typeface="Calibri" pitchFamily="34" charset="0"/>
            </a:endParaRPr>
          </a:p>
          <a:p>
            <a:pPr marL="285750" indent="-285750">
              <a:buClr>
                <a:schemeClr val="tx1"/>
              </a:buClr>
              <a:buFont typeface="Arial" charset="0"/>
              <a:buChar char="•"/>
            </a:pPr>
            <a:r>
              <a:rPr lang="en-GB" baseline="0">
                <a:latin typeface="Calibri" pitchFamily="34" charset="0"/>
              </a:rPr>
              <a:t>The </a:t>
            </a:r>
            <a:r>
              <a:rPr lang="en-GB" baseline="0">
                <a:solidFill>
                  <a:schemeClr val="accent1"/>
                </a:solidFill>
                <a:latin typeface="Calibri" pitchFamily="34" charset="0"/>
              </a:rPr>
              <a:t>distance </a:t>
            </a:r>
            <a:r>
              <a:rPr lang="en-US" baseline="0">
                <a:latin typeface="Calibri" pitchFamily="34" charset="0"/>
              </a:rPr>
              <a:t>between two points is the shortest number of edges that must be traversed to go between the two points. </a:t>
            </a:r>
            <a:endParaRPr lang="en-GB" baseline="0">
              <a:latin typeface="Calibri" pitchFamily="34" charset="0"/>
            </a:endParaRPr>
          </a:p>
          <a:p>
            <a:pPr marL="285750" indent="-285750">
              <a:buFont typeface="Arial" charset="0"/>
              <a:buChar char="•"/>
            </a:pPr>
            <a:endParaRPr lang="en-GB" baseline="0">
              <a:latin typeface="Calibri" pitchFamily="34" charset="0"/>
            </a:endParaRPr>
          </a:p>
          <a:p>
            <a:pPr marL="285750" indent="-285750">
              <a:buFont typeface="Arial" charset="0"/>
              <a:buChar char="•"/>
            </a:pPr>
            <a:r>
              <a:rPr lang="en-GB" baseline="0">
                <a:latin typeface="Calibri" pitchFamily="34" charset="0"/>
              </a:rPr>
              <a:t>The </a:t>
            </a:r>
            <a:r>
              <a:rPr lang="en-GB" baseline="0">
                <a:solidFill>
                  <a:schemeClr val="accent1"/>
                </a:solidFill>
                <a:latin typeface="Calibri" pitchFamily="34" charset="0"/>
              </a:rPr>
              <a:t>diameter </a:t>
            </a:r>
            <a:r>
              <a:rPr lang="en-US" baseline="0">
                <a:latin typeface="Calibri" pitchFamily="34" charset="0"/>
              </a:rPr>
              <a:t>of a graph is the maximum distance between any two vertices in the graph.</a:t>
            </a:r>
          </a:p>
          <a:p>
            <a:pPr marL="285750" indent="-285750">
              <a:buFont typeface="Arial" charset="0"/>
              <a:buChar char="•"/>
            </a:pPr>
            <a:endParaRPr lang="en-GB" baseline="0">
              <a:latin typeface="Calibri" pitchFamily="34" charset="0"/>
            </a:endParaRPr>
          </a:p>
          <a:p>
            <a:pPr marL="285750" indent="-285750">
              <a:buFont typeface="Arial" charset="0"/>
              <a:buChar char="•"/>
            </a:pPr>
            <a:r>
              <a:rPr lang="en-GB" baseline="0">
                <a:latin typeface="Calibri" pitchFamily="34" charset="0"/>
              </a:rPr>
              <a:t>The number of edges attached to a vertex is called the </a:t>
            </a:r>
            <a:r>
              <a:rPr lang="en-GB" baseline="0">
                <a:solidFill>
                  <a:srgbClr val="3366FF"/>
                </a:solidFill>
                <a:latin typeface="Calibri" pitchFamily="34" charset="0"/>
              </a:rPr>
              <a:t>degree</a:t>
            </a:r>
            <a:r>
              <a:rPr lang="en-GB" baseline="0">
                <a:latin typeface="Calibri" pitchFamily="34" charset="0"/>
              </a:rPr>
              <a:t>.</a:t>
            </a:r>
          </a:p>
          <a:p>
            <a:pPr marL="285750" indent="-285750">
              <a:buFont typeface="Arial" charset="0"/>
              <a:buNone/>
            </a:pPr>
            <a:endParaRPr lang="en-GB" baseline="0">
              <a:latin typeface="Calibri" pitchFamily="34" charset="0"/>
            </a:endParaRPr>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2"/>
          <p:cNvSpPr txBox="1">
            <a:spLocks noChangeArrowheads="1"/>
          </p:cNvSpPr>
          <p:nvPr/>
        </p:nvSpPr>
        <p:spPr bwMode="auto">
          <a:xfrm>
            <a:off x="2823199" y="44450"/>
            <a:ext cx="3469027" cy="584775"/>
          </a:xfrm>
          <a:prstGeom prst="rect">
            <a:avLst/>
          </a:prstGeom>
          <a:noFill/>
          <a:ln w="9525">
            <a:noFill/>
            <a:miter lim="800000"/>
            <a:headEnd/>
            <a:tailEnd/>
          </a:ln>
        </p:spPr>
        <p:txBody>
          <a:bodyPr wrap="none">
            <a:spAutoFit/>
          </a:bodyPr>
          <a:lstStyle/>
          <a:p>
            <a:pPr algn="ctr"/>
            <a:r>
              <a:rPr lang="en-GB" sz="3200" baseline="0" dirty="0">
                <a:latin typeface="Calibri" pitchFamily="34" charset="0"/>
                <a:ea typeface="ＭＳ Ｐゴシック" pitchFamily="34" charset="-128"/>
              </a:rPr>
              <a:t>Summary of </a:t>
            </a:r>
            <a:r>
              <a:rPr lang="en-GB" sz="3200" baseline="0" dirty="0" smtClean="0">
                <a:latin typeface="Calibri" pitchFamily="34" charset="0"/>
                <a:ea typeface="ＭＳ Ｐゴシック" pitchFamily="34" charset="-128"/>
              </a:rPr>
              <a:t>lecture</a:t>
            </a:r>
            <a:endParaRPr lang="en-GB" sz="3200" baseline="0" dirty="0">
              <a:latin typeface="Calibri" pitchFamily="34" charset="0"/>
              <a:ea typeface="ＭＳ Ｐゴシック" pitchFamily="34" charset="-128"/>
            </a:endParaRPr>
          </a:p>
        </p:txBody>
      </p:sp>
      <p:sp>
        <p:nvSpPr>
          <p:cNvPr id="56322" name="Text Box 4"/>
          <p:cNvSpPr txBox="1">
            <a:spLocks noChangeArrowheads="1"/>
          </p:cNvSpPr>
          <p:nvPr/>
        </p:nvSpPr>
        <p:spPr bwMode="auto">
          <a:xfrm>
            <a:off x="169863" y="611188"/>
            <a:ext cx="184150" cy="412750"/>
          </a:xfrm>
          <a:prstGeom prst="rect">
            <a:avLst/>
          </a:prstGeom>
          <a:noFill/>
          <a:ln w="9525">
            <a:noFill/>
            <a:miter lim="800000"/>
            <a:headEnd/>
            <a:tailEnd/>
          </a:ln>
        </p:spPr>
        <p:txBody>
          <a:bodyPr wrap="none">
            <a:spAutoFit/>
          </a:bodyPr>
          <a:lstStyle/>
          <a:p>
            <a:endParaRPr lang="en-GB" sz="2100" b="1" baseline="0">
              <a:ea typeface="ＭＳ Ｐゴシック" pitchFamily="34" charset="-128"/>
            </a:endParaRPr>
          </a:p>
        </p:txBody>
      </p:sp>
      <p:sp>
        <p:nvSpPr>
          <p:cNvPr id="56323" name="Rectangle 6"/>
          <p:cNvSpPr>
            <a:spLocks noChangeArrowheads="1"/>
          </p:cNvSpPr>
          <p:nvPr/>
        </p:nvSpPr>
        <p:spPr bwMode="auto">
          <a:xfrm>
            <a:off x="169863" y="655638"/>
            <a:ext cx="8075612" cy="3139321"/>
          </a:xfrm>
          <a:prstGeom prst="rect">
            <a:avLst/>
          </a:prstGeom>
          <a:noFill/>
          <a:ln w="9525">
            <a:noFill/>
            <a:miter lim="800000"/>
            <a:headEnd/>
            <a:tailEnd/>
          </a:ln>
        </p:spPr>
        <p:txBody>
          <a:bodyPr>
            <a:spAutoFit/>
          </a:bodyPr>
          <a:lstStyle/>
          <a:p>
            <a:pPr marL="285750" indent="-285750">
              <a:buFont typeface="Arial" charset="0"/>
              <a:buChar char="•"/>
            </a:pPr>
            <a:r>
              <a:rPr lang="en-GB" baseline="0" dirty="0">
                <a:latin typeface="Calibri" pitchFamily="34" charset="0"/>
              </a:rPr>
              <a:t>Graph theory provides a </a:t>
            </a:r>
            <a:r>
              <a:rPr lang="en-GB" baseline="0" dirty="0" smtClean="0">
                <a:solidFill>
                  <a:srgbClr val="0070C0"/>
                </a:solidFill>
                <a:latin typeface="Calibri" pitchFamily="34" charset="0"/>
              </a:rPr>
              <a:t>strategic way of determining an optimal route</a:t>
            </a:r>
            <a:r>
              <a:rPr lang="en-GB" baseline="0" dirty="0" smtClean="0">
                <a:latin typeface="Calibri" pitchFamily="34" charset="0"/>
              </a:rPr>
              <a:t> for a parcel delivery service, garbage truck or street cleaner that </a:t>
            </a:r>
            <a:r>
              <a:rPr lang="en-GB" baseline="0" dirty="0" smtClean="0">
                <a:solidFill>
                  <a:srgbClr val="0070C0"/>
                </a:solidFill>
                <a:latin typeface="Calibri" pitchFamily="34" charset="0"/>
              </a:rPr>
              <a:t>minimizes the number of roads that are repeated</a:t>
            </a:r>
            <a:r>
              <a:rPr lang="en-GB" baseline="0" dirty="0" smtClean="0">
                <a:latin typeface="Calibri" pitchFamily="34" charset="0"/>
              </a:rPr>
              <a:t>.</a:t>
            </a:r>
          </a:p>
          <a:p>
            <a:pPr marL="285750" indent="-285750">
              <a:buFont typeface="Arial" charset="0"/>
              <a:buChar char="•"/>
            </a:pPr>
            <a:endParaRPr lang="en-GB" baseline="0" dirty="0">
              <a:latin typeface="Calibri" pitchFamily="34" charset="0"/>
            </a:endParaRPr>
          </a:p>
          <a:p>
            <a:pPr marL="285750" indent="-285750">
              <a:buFont typeface="Arial" charset="0"/>
              <a:buChar char="•"/>
            </a:pPr>
            <a:r>
              <a:rPr lang="en-GB" baseline="0" dirty="0" smtClean="0">
                <a:latin typeface="Calibri" pitchFamily="34" charset="0"/>
              </a:rPr>
              <a:t>If all vertices in the graph have </a:t>
            </a:r>
            <a:r>
              <a:rPr lang="en-GB" baseline="0" dirty="0" smtClean="0">
                <a:solidFill>
                  <a:srgbClr val="0070C0"/>
                </a:solidFill>
                <a:latin typeface="Calibri" pitchFamily="34" charset="0"/>
              </a:rPr>
              <a:t>even degree </a:t>
            </a:r>
            <a:r>
              <a:rPr lang="en-GB" baseline="0" dirty="0" smtClean="0">
                <a:latin typeface="Calibri" pitchFamily="34" charset="0"/>
              </a:rPr>
              <a:t>then we know that an </a:t>
            </a:r>
            <a:r>
              <a:rPr lang="en-GB" baseline="0" dirty="0" smtClean="0">
                <a:solidFill>
                  <a:srgbClr val="FF0000"/>
                </a:solidFill>
                <a:latin typeface="Calibri" pitchFamily="34" charset="0"/>
              </a:rPr>
              <a:t>Eulerian circuit</a:t>
            </a:r>
            <a:r>
              <a:rPr lang="en-GB" baseline="0" dirty="0" smtClean="0">
                <a:latin typeface="Calibri" pitchFamily="34" charset="0"/>
              </a:rPr>
              <a:t> exists and we </a:t>
            </a:r>
            <a:r>
              <a:rPr lang="en-GB" baseline="0" dirty="0" smtClean="0">
                <a:solidFill>
                  <a:srgbClr val="0070C0"/>
                </a:solidFill>
                <a:latin typeface="Calibri" pitchFamily="34" charset="0"/>
              </a:rPr>
              <a:t>do not have to repeat any roads</a:t>
            </a:r>
            <a:r>
              <a:rPr lang="en-GB" baseline="0" dirty="0" smtClean="0">
                <a:latin typeface="Calibri" pitchFamily="34" charset="0"/>
              </a:rPr>
              <a:t>.</a:t>
            </a:r>
          </a:p>
          <a:p>
            <a:pPr marL="285750" indent="-285750">
              <a:buFont typeface="Arial" charset="0"/>
              <a:buChar char="•"/>
            </a:pPr>
            <a:endParaRPr lang="en-GB" baseline="0" dirty="0">
              <a:latin typeface="Calibri" pitchFamily="34" charset="0"/>
            </a:endParaRPr>
          </a:p>
          <a:p>
            <a:pPr marL="285750" indent="-285750">
              <a:buFont typeface="Arial" charset="0"/>
              <a:buChar char="•"/>
            </a:pPr>
            <a:r>
              <a:rPr lang="en-GB" baseline="0" dirty="0" smtClean="0">
                <a:latin typeface="Calibri" pitchFamily="34" charset="0"/>
              </a:rPr>
              <a:t>If some vertices have </a:t>
            </a:r>
            <a:r>
              <a:rPr lang="en-GB" baseline="0" dirty="0" smtClean="0">
                <a:solidFill>
                  <a:srgbClr val="0070C0"/>
                </a:solidFill>
                <a:latin typeface="Calibri" pitchFamily="34" charset="0"/>
              </a:rPr>
              <a:t>odd degree</a:t>
            </a:r>
            <a:r>
              <a:rPr lang="en-GB" baseline="0" dirty="0" smtClean="0">
                <a:latin typeface="Calibri" pitchFamily="34" charset="0"/>
              </a:rPr>
              <a:t> then we must </a:t>
            </a:r>
            <a:r>
              <a:rPr lang="en-GB" baseline="0" dirty="0" smtClean="0">
                <a:solidFill>
                  <a:srgbClr val="0070C0"/>
                </a:solidFill>
                <a:latin typeface="Calibri" pitchFamily="34" charset="0"/>
              </a:rPr>
              <a:t>add extra edges</a:t>
            </a:r>
            <a:r>
              <a:rPr lang="en-GB" baseline="0" dirty="0" smtClean="0">
                <a:latin typeface="Calibri" pitchFamily="34" charset="0"/>
              </a:rPr>
              <a:t> until all the vertices do have even degree – this is called </a:t>
            </a:r>
            <a:r>
              <a:rPr lang="en-GB" baseline="0" dirty="0" err="1" smtClean="0">
                <a:latin typeface="Calibri" pitchFamily="34" charset="0"/>
              </a:rPr>
              <a:t>Eulerizing</a:t>
            </a:r>
            <a:r>
              <a:rPr lang="en-GB" baseline="0" dirty="0" smtClean="0">
                <a:latin typeface="Calibri" pitchFamily="34" charset="0"/>
              </a:rPr>
              <a:t> the graph.</a:t>
            </a:r>
          </a:p>
          <a:p>
            <a:pPr marL="285750" indent="-285750">
              <a:buFont typeface="Arial" charset="0"/>
              <a:buChar char="•"/>
            </a:pPr>
            <a:endParaRPr lang="en-GB" baseline="0" dirty="0">
              <a:latin typeface="Calibri" pitchFamily="34" charset="0"/>
            </a:endParaRPr>
          </a:p>
          <a:p>
            <a:pPr marL="285750" indent="-285750">
              <a:buFont typeface="Arial" charset="0"/>
              <a:buChar char="•"/>
            </a:pPr>
            <a:r>
              <a:rPr lang="en-GB" baseline="0" dirty="0" smtClean="0">
                <a:latin typeface="Calibri" pitchFamily="34" charset="0"/>
              </a:rPr>
              <a:t>Adding extra edges corresponds in practice to repeating roads. </a:t>
            </a:r>
            <a:endParaRPr lang="en-US" baseline="0" dirty="0">
              <a:latin typeface="Calibri" pitchFamily="34" charset="0"/>
            </a:endParaRPr>
          </a:p>
        </p:txBody>
      </p:sp>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2"/>
          <p:cNvSpPr txBox="1">
            <a:spLocks noChangeArrowheads="1"/>
          </p:cNvSpPr>
          <p:nvPr/>
        </p:nvSpPr>
        <p:spPr bwMode="auto">
          <a:xfrm>
            <a:off x="3122613" y="44450"/>
            <a:ext cx="2870200" cy="584200"/>
          </a:xfrm>
          <a:prstGeom prst="rect">
            <a:avLst/>
          </a:prstGeom>
          <a:noFill/>
          <a:ln w="9525">
            <a:noFill/>
            <a:miter lim="800000"/>
            <a:headEnd/>
            <a:tailEnd/>
          </a:ln>
        </p:spPr>
        <p:txBody>
          <a:bodyPr wrap="none">
            <a:spAutoFit/>
          </a:bodyPr>
          <a:lstStyle/>
          <a:p>
            <a:pPr algn="ctr"/>
            <a:r>
              <a:rPr lang="en-GB" sz="3200" baseline="0">
                <a:latin typeface="Calibri" pitchFamily="34" charset="0"/>
                <a:ea typeface="ＭＳ Ｐゴシック" pitchFamily="34" charset="-128"/>
              </a:rPr>
              <a:t>Graph colouring</a:t>
            </a:r>
          </a:p>
        </p:txBody>
      </p:sp>
      <p:sp>
        <p:nvSpPr>
          <p:cNvPr id="58370" name="Text Box 4"/>
          <p:cNvSpPr txBox="1">
            <a:spLocks noChangeArrowheads="1"/>
          </p:cNvSpPr>
          <p:nvPr/>
        </p:nvSpPr>
        <p:spPr bwMode="auto">
          <a:xfrm>
            <a:off x="169863" y="611188"/>
            <a:ext cx="184150" cy="412750"/>
          </a:xfrm>
          <a:prstGeom prst="rect">
            <a:avLst/>
          </a:prstGeom>
          <a:noFill/>
          <a:ln w="9525">
            <a:noFill/>
            <a:miter lim="800000"/>
            <a:headEnd/>
            <a:tailEnd/>
          </a:ln>
        </p:spPr>
        <p:txBody>
          <a:bodyPr wrap="none">
            <a:spAutoFit/>
          </a:bodyPr>
          <a:lstStyle/>
          <a:p>
            <a:endParaRPr lang="en-GB" sz="2100" b="1" baseline="0">
              <a:ea typeface="ＭＳ Ｐゴシック" pitchFamily="34" charset="-128"/>
            </a:endParaRPr>
          </a:p>
        </p:txBody>
      </p:sp>
      <p:pic>
        <p:nvPicPr>
          <p:cNvPr id="58371" name="Picture 2" descr="Screen Shot 2013-04-19 at 10.53.23.png"/>
          <p:cNvPicPr>
            <a:picLocks noChangeAspect="1"/>
          </p:cNvPicPr>
          <p:nvPr/>
        </p:nvPicPr>
        <p:blipFill>
          <a:blip r:embed="rId2"/>
          <a:srcRect/>
          <a:stretch>
            <a:fillRect/>
          </a:stretch>
        </p:blipFill>
        <p:spPr bwMode="auto">
          <a:xfrm>
            <a:off x="354013" y="1277938"/>
            <a:ext cx="4241800" cy="23114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 Box 2"/>
          <p:cNvSpPr txBox="1">
            <a:spLocks noChangeArrowheads="1"/>
          </p:cNvSpPr>
          <p:nvPr/>
        </p:nvSpPr>
        <p:spPr bwMode="auto">
          <a:xfrm>
            <a:off x="3122613" y="44450"/>
            <a:ext cx="2870200" cy="584200"/>
          </a:xfrm>
          <a:prstGeom prst="rect">
            <a:avLst/>
          </a:prstGeom>
          <a:noFill/>
          <a:ln w="9525">
            <a:noFill/>
            <a:miter lim="800000"/>
            <a:headEnd/>
            <a:tailEnd/>
          </a:ln>
        </p:spPr>
        <p:txBody>
          <a:bodyPr wrap="none">
            <a:spAutoFit/>
          </a:bodyPr>
          <a:lstStyle/>
          <a:p>
            <a:pPr algn="ctr"/>
            <a:r>
              <a:rPr lang="en-GB" sz="3200" baseline="0">
                <a:latin typeface="Calibri" pitchFamily="34" charset="0"/>
                <a:ea typeface="ＭＳ Ｐゴシック" pitchFamily="34" charset="-128"/>
              </a:rPr>
              <a:t>Graph colouring</a:t>
            </a:r>
          </a:p>
        </p:txBody>
      </p:sp>
      <p:sp>
        <p:nvSpPr>
          <p:cNvPr id="59394" name="Text Box 4"/>
          <p:cNvSpPr txBox="1">
            <a:spLocks noChangeArrowheads="1"/>
          </p:cNvSpPr>
          <p:nvPr/>
        </p:nvSpPr>
        <p:spPr bwMode="auto">
          <a:xfrm>
            <a:off x="169863" y="611188"/>
            <a:ext cx="184150" cy="412750"/>
          </a:xfrm>
          <a:prstGeom prst="rect">
            <a:avLst/>
          </a:prstGeom>
          <a:noFill/>
          <a:ln w="9525">
            <a:noFill/>
            <a:miter lim="800000"/>
            <a:headEnd/>
            <a:tailEnd/>
          </a:ln>
        </p:spPr>
        <p:txBody>
          <a:bodyPr wrap="none">
            <a:spAutoFit/>
          </a:bodyPr>
          <a:lstStyle/>
          <a:p>
            <a:endParaRPr lang="en-GB" sz="2100" b="1" baseline="0">
              <a:ea typeface="ＭＳ Ｐゴシック" pitchFamily="34" charset="-128"/>
            </a:endParaRPr>
          </a:p>
        </p:txBody>
      </p:sp>
      <p:pic>
        <p:nvPicPr>
          <p:cNvPr id="59395" name="Picture 2" descr="Screen Shot 2013-04-19 at 10.53.23.png"/>
          <p:cNvPicPr>
            <a:picLocks noChangeAspect="1"/>
          </p:cNvPicPr>
          <p:nvPr/>
        </p:nvPicPr>
        <p:blipFill>
          <a:blip r:embed="rId2"/>
          <a:srcRect/>
          <a:stretch>
            <a:fillRect/>
          </a:stretch>
        </p:blipFill>
        <p:spPr bwMode="auto">
          <a:xfrm>
            <a:off x="354013" y="1277938"/>
            <a:ext cx="4241800" cy="2311400"/>
          </a:xfrm>
          <a:prstGeom prst="rect">
            <a:avLst/>
          </a:prstGeom>
          <a:noFill/>
          <a:ln w="9525">
            <a:noFill/>
            <a:miter lim="800000"/>
            <a:headEnd/>
            <a:tailEnd/>
          </a:ln>
        </p:spPr>
      </p:pic>
      <p:pic>
        <p:nvPicPr>
          <p:cNvPr id="59396" name="Picture 3" descr="Screen Shot 2013-04-19 at 10.53.42.png"/>
          <p:cNvPicPr>
            <a:picLocks noChangeAspect="1"/>
          </p:cNvPicPr>
          <p:nvPr/>
        </p:nvPicPr>
        <p:blipFill>
          <a:blip r:embed="rId3"/>
          <a:srcRect/>
          <a:stretch>
            <a:fillRect/>
          </a:stretch>
        </p:blipFill>
        <p:spPr bwMode="auto">
          <a:xfrm>
            <a:off x="4746625" y="3335338"/>
            <a:ext cx="3568700" cy="27559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 Box 2"/>
          <p:cNvSpPr txBox="1">
            <a:spLocks noChangeArrowheads="1"/>
          </p:cNvSpPr>
          <p:nvPr/>
        </p:nvSpPr>
        <p:spPr bwMode="auto">
          <a:xfrm>
            <a:off x="3122613" y="44450"/>
            <a:ext cx="2870200" cy="584200"/>
          </a:xfrm>
          <a:prstGeom prst="rect">
            <a:avLst/>
          </a:prstGeom>
          <a:noFill/>
          <a:ln w="9525">
            <a:noFill/>
            <a:miter lim="800000"/>
            <a:headEnd/>
            <a:tailEnd/>
          </a:ln>
        </p:spPr>
        <p:txBody>
          <a:bodyPr wrap="none">
            <a:spAutoFit/>
          </a:bodyPr>
          <a:lstStyle/>
          <a:p>
            <a:pPr algn="ctr"/>
            <a:r>
              <a:rPr lang="en-GB" sz="3200" baseline="0" dirty="0">
                <a:latin typeface="Calibri" pitchFamily="34" charset="0"/>
                <a:ea typeface="ＭＳ Ｐゴシック" pitchFamily="34" charset="-128"/>
              </a:rPr>
              <a:t>Graph colouring</a:t>
            </a:r>
          </a:p>
        </p:txBody>
      </p:sp>
      <p:sp>
        <p:nvSpPr>
          <p:cNvPr id="60418" name="Text Box 4"/>
          <p:cNvSpPr txBox="1">
            <a:spLocks noChangeArrowheads="1"/>
          </p:cNvSpPr>
          <p:nvPr/>
        </p:nvSpPr>
        <p:spPr bwMode="auto">
          <a:xfrm>
            <a:off x="169863" y="611188"/>
            <a:ext cx="184150" cy="412750"/>
          </a:xfrm>
          <a:prstGeom prst="rect">
            <a:avLst/>
          </a:prstGeom>
          <a:noFill/>
          <a:ln w="9525">
            <a:noFill/>
            <a:miter lim="800000"/>
            <a:headEnd/>
            <a:tailEnd/>
          </a:ln>
        </p:spPr>
        <p:txBody>
          <a:bodyPr wrap="none">
            <a:spAutoFit/>
          </a:bodyPr>
          <a:lstStyle/>
          <a:p>
            <a:endParaRPr lang="en-GB" sz="2100" b="1" baseline="0">
              <a:ea typeface="ＭＳ Ｐゴシック" pitchFamily="34" charset="-128"/>
            </a:endParaRPr>
          </a:p>
        </p:txBody>
      </p:sp>
      <p:pic>
        <p:nvPicPr>
          <p:cNvPr id="60419" name="Picture 1" descr="Screen Shot 2013-04-19 at 10.54.18.png"/>
          <p:cNvPicPr>
            <a:picLocks noChangeAspect="1"/>
          </p:cNvPicPr>
          <p:nvPr/>
        </p:nvPicPr>
        <p:blipFill>
          <a:blip r:embed="rId2"/>
          <a:srcRect/>
          <a:stretch>
            <a:fillRect/>
          </a:stretch>
        </p:blipFill>
        <p:spPr bwMode="auto">
          <a:xfrm>
            <a:off x="2106613" y="2032000"/>
            <a:ext cx="3886200" cy="27305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4"/>
          <p:cNvSpPr txBox="1">
            <a:spLocks noChangeArrowheads="1"/>
          </p:cNvSpPr>
          <p:nvPr/>
        </p:nvSpPr>
        <p:spPr bwMode="auto">
          <a:xfrm>
            <a:off x="169863" y="611188"/>
            <a:ext cx="184150" cy="412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endParaRPr lang="en-US" sz="2100" b="1"/>
          </a:p>
        </p:txBody>
      </p:sp>
      <p:pic>
        <p:nvPicPr>
          <p:cNvPr id="3" name="Picture 2" descr="Screen Shot 2013-04-19 at 13.31.5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4790" y="1087437"/>
            <a:ext cx="4651959" cy="5716587"/>
          </a:xfrm>
          <a:prstGeom prst="rect">
            <a:avLst/>
          </a:prstGeom>
        </p:spPr>
      </p:pic>
      <p:sp>
        <p:nvSpPr>
          <p:cNvPr id="7" name="Rectangle 6"/>
          <p:cNvSpPr>
            <a:spLocks noChangeArrowheads="1"/>
          </p:cNvSpPr>
          <p:nvPr/>
        </p:nvSpPr>
        <p:spPr bwMode="auto">
          <a:xfrm>
            <a:off x="354012" y="644982"/>
            <a:ext cx="7977188" cy="3282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285750" indent="-285750">
              <a:buFont typeface="Arial"/>
              <a:buChar char="•"/>
            </a:pPr>
            <a:r>
              <a:rPr lang="en-US" sz="2300" dirty="0" smtClean="0">
                <a:latin typeface="+mj-lt"/>
              </a:rPr>
              <a:t>Consider a map: </a:t>
            </a:r>
            <a:endParaRPr lang="en-US" sz="2300" dirty="0">
              <a:latin typeface="+mj-lt"/>
            </a:endParaRPr>
          </a:p>
        </p:txBody>
      </p:sp>
      <p:sp>
        <p:nvSpPr>
          <p:cNvPr id="8" name="Text Box 2"/>
          <p:cNvSpPr txBox="1">
            <a:spLocks noChangeArrowheads="1"/>
          </p:cNvSpPr>
          <p:nvPr/>
        </p:nvSpPr>
        <p:spPr bwMode="auto">
          <a:xfrm>
            <a:off x="3256010" y="44450"/>
            <a:ext cx="2603406" cy="584775"/>
          </a:xfrm>
          <a:prstGeom prst="rect">
            <a:avLst/>
          </a:prstGeom>
          <a:noFill/>
          <a:ln w="9525">
            <a:noFill/>
            <a:miter lim="800000"/>
            <a:headEnd/>
            <a:tailEnd/>
          </a:ln>
        </p:spPr>
        <p:txBody>
          <a:bodyPr wrap="none">
            <a:spAutoFit/>
          </a:bodyPr>
          <a:lstStyle/>
          <a:p>
            <a:pPr algn="ctr"/>
            <a:r>
              <a:rPr lang="en-GB" sz="3200" baseline="0" dirty="0" smtClean="0">
                <a:latin typeface="Calibri" pitchFamily="34" charset="0"/>
                <a:ea typeface="ＭＳ Ｐゴシック" pitchFamily="34" charset="-128"/>
              </a:rPr>
              <a:t>Map colouring</a:t>
            </a:r>
            <a:endParaRPr lang="en-GB" sz="3200" baseline="0" dirty="0">
              <a:latin typeface="Calibri" pitchFamily="34" charset="0"/>
              <a:ea typeface="ＭＳ Ｐゴシック" pitchFamily="34" charset="-128"/>
            </a:endParaRPr>
          </a:p>
        </p:txBody>
      </p:sp>
    </p:spTree>
    <p:extLst>
      <p:ext uri="{BB962C8B-B14F-4D97-AF65-F5344CB8AC3E}">
        <p14:creationId xmlns:p14="http://schemas.microsoft.com/office/powerpoint/2010/main" val="1852081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04-23 at 09.22.4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0512" y="1143000"/>
            <a:ext cx="4396810" cy="5540374"/>
          </a:xfrm>
          <a:prstGeom prst="rect">
            <a:avLst/>
          </a:prstGeom>
        </p:spPr>
      </p:pic>
      <p:sp>
        <p:nvSpPr>
          <p:cNvPr id="20483" name="Text Box 4"/>
          <p:cNvSpPr txBox="1">
            <a:spLocks noChangeArrowheads="1"/>
          </p:cNvSpPr>
          <p:nvPr/>
        </p:nvSpPr>
        <p:spPr bwMode="auto">
          <a:xfrm>
            <a:off x="169863" y="611188"/>
            <a:ext cx="184150" cy="412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endParaRPr lang="en-US" sz="2100" b="1"/>
          </a:p>
        </p:txBody>
      </p:sp>
      <p:sp>
        <p:nvSpPr>
          <p:cNvPr id="9" name="Rectangle 8"/>
          <p:cNvSpPr>
            <a:spLocks noChangeArrowheads="1"/>
          </p:cNvSpPr>
          <p:nvPr/>
        </p:nvSpPr>
        <p:spPr bwMode="auto">
          <a:xfrm>
            <a:off x="354012" y="644982"/>
            <a:ext cx="7977188" cy="5642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285750" indent="-285750">
              <a:buFont typeface="Arial"/>
              <a:buChar char="•"/>
            </a:pPr>
            <a:r>
              <a:rPr lang="en-US" sz="2300" dirty="0" smtClean="0">
                <a:latin typeface="+mj-lt"/>
              </a:rPr>
              <a:t>Place dots at the </a:t>
            </a:r>
            <a:r>
              <a:rPr lang="en-US" sz="2300" dirty="0" err="1" smtClean="0">
                <a:latin typeface="+mj-lt"/>
              </a:rPr>
              <a:t>centre</a:t>
            </a:r>
            <a:r>
              <a:rPr lang="en-US" sz="2300" dirty="0" smtClean="0">
                <a:latin typeface="+mj-lt"/>
              </a:rPr>
              <a:t> of each country and then join the dots for countries lying next to one another: </a:t>
            </a:r>
            <a:endParaRPr lang="en-US" sz="2300" dirty="0">
              <a:latin typeface="+mj-lt"/>
            </a:endParaRPr>
          </a:p>
        </p:txBody>
      </p:sp>
      <p:sp>
        <p:nvSpPr>
          <p:cNvPr id="6" name="Text Box 2"/>
          <p:cNvSpPr txBox="1">
            <a:spLocks noChangeArrowheads="1"/>
          </p:cNvSpPr>
          <p:nvPr/>
        </p:nvSpPr>
        <p:spPr bwMode="auto">
          <a:xfrm>
            <a:off x="3256010" y="44450"/>
            <a:ext cx="2603406" cy="584775"/>
          </a:xfrm>
          <a:prstGeom prst="rect">
            <a:avLst/>
          </a:prstGeom>
          <a:noFill/>
          <a:ln w="9525">
            <a:noFill/>
            <a:miter lim="800000"/>
            <a:headEnd/>
            <a:tailEnd/>
          </a:ln>
        </p:spPr>
        <p:txBody>
          <a:bodyPr wrap="none">
            <a:spAutoFit/>
          </a:bodyPr>
          <a:lstStyle/>
          <a:p>
            <a:pPr algn="ctr"/>
            <a:r>
              <a:rPr lang="en-GB" sz="3200" baseline="0" dirty="0" smtClean="0">
                <a:latin typeface="Calibri" pitchFamily="34" charset="0"/>
                <a:ea typeface="ＭＳ Ｐゴシック" pitchFamily="34" charset="-128"/>
              </a:rPr>
              <a:t>Map colouring</a:t>
            </a:r>
            <a:endParaRPr lang="en-GB" sz="3200" baseline="0" dirty="0">
              <a:latin typeface="Calibri" pitchFamily="34" charset="0"/>
              <a:ea typeface="ＭＳ Ｐゴシック" pitchFamily="34" charset="-128"/>
            </a:endParaRPr>
          </a:p>
        </p:txBody>
      </p:sp>
    </p:spTree>
    <p:extLst>
      <p:ext uri="{BB962C8B-B14F-4D97-AF65-F5344CB8AC3E}">
        <p14:creationId xmlns:p14="http://schemas.microsoft.com/office/powerpoint/2010/main" val="3502215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4"/>
          <p:cNvSpPr txBox="1">
            <a:spLocks noChangeArrowheads="1"/>
          </p:cNvSpPr>
          <p:nvPr/>
        </p:nvSpPr>
        <p:spPr bwMode="auto">
          <a:xfrm>
            <a:off x="169863" y="611188"/>
            <a:ext cx="184150" cy="412750"/>
          </a:xfrm>
          <a:prstGeom prst="rect">
            <a:avLst/>
          </a:prstGeom>
          <a:noFill/>
          <a:ln w="9525">
            <a:noFill/>
            <a:miter lim="800000"/>
            <a:headEnd/>
            <a:tailEnd/>
          </a:ln>
        </p:spPr>
        <p:txBody>
          <a:bodyPr wrap="none">
            <a:spAutoFit/>
          </a:bodyPr>
          <a:lstStyle/>
          <a:p>
            <a:endParaRPr lang="en-GB" sz="2100" b="1" baseline="0">
              <a:ea typeface="ＭＳ Ｐゴシック" pitchFamily="34" charset="-128"/>
            </a:endParaRPr>
          </a:p>
        </p:txBody>
      </p:sp>
      <p:sp>
        <p:nvSpPr>
          <p:cNvPr id="34818" name="Rectangle 6"/>
          <p:cNvSpPr>
            <a:spLocks noChangeArrowheads="1"/>
          </p:cNvSpPr>
          <p:nvPr/>
        </p:nvSpPr>
        <p:spPr bwMode="auto">
          <a:xfrm>
            <a:off x="2994025" y="4662488"/>
            <a:ext cx="2697163" cy="581025"/>
          </a:xfrm>
          <a:prstGeom prst="rect">
            <a:avLst/>
          </a:prstGeom>
          <a:noFill/>
          <a:ln w="9525">
            <a:noFill/>
            <a:miter lim="800000"/>
            <a:headEnd/>
            <a:tailEnd/>
          </a:ln>
        </p:spPr>
        <p:txBody>
          <a:bodyPr>
            <a:spAutoFit/>
          </a:bodyPr>
          <a:lstStyle/>
          <a:p>
            <a:pPr marL="285750" indent="-285750" algn="ctr">
              <a:buFont typeface="Arial" charset="0"/>
              <a:buNone/>
            </a:pPr>
            <a:r>
              <a:rPr lang="en-US" sz="1600" baseline="0">
                <a:latin typeface="Calibri" pitchFamily="34" charset="0"/>
              </a:rPr>
              <a:t>Leonhard Euler</a:t>
            </a:r>
          </a:p>
          <a:p>
            <a:pPr marL="285750" indent="-285750" algn="ctr">
              <a:buFont typeface="Arial" charset="0"/>
              <a:buNone/>
            </a:pPr>
            <a:r>
              <a:rPr lang="en-US" sz="1600" baseline="0">
                <a:latin typeface="Calibri" pitchFamily="34" charset="0"/>
              </a:rPr>
              <a:t>1707–1783 </a:t>
            </a:r>
            <a:endParaRPr lang="en-US" baseline="0">
              <a:latin typeface="Calibri" pitchFamily="34" charset="0"/>
            </a:endParaRPr>
          </a:p>
        </p:txBody>
      </p:sp>
      <p:pic>
        <p:nvPicPr>
          <p:cNvPr id="34819" name="Picture 4" descr="Leonhard Euler 2.jpg"/>
          <p:cNvPicPr>
            <a:picLocks noChangeAspect="1" noChangeArrowheads="1"/>
          </p:cNvPicPr>
          <p:nvPr/>
        </p:nvPicPr>
        <p:blipFill>
          <a:blip r:embed="rId2"/>
          <a:srcRect/>
          <a:stretch>
            <a:fillRect/>
          </a:stretch>
        </p:blipFill>
        <p:spPr bwMode="auto">
          <a:xfrm>
            <a:off x="2779713" y="617538"/>
            <a:ext cx="3111500" cy="388937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4-19 at 13.32.2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0206" y="1023938"/>
            <a:ext cx="4484944" cy="5707062"/>
          </a:xfrm>
          <a:prstGeom prst="rect">
            <a:avLst/>
          </a:prstGeom>
        </p:spPr>
      </p:pic>
      <p:sp>
        <p:nvSpPr>
          <p:cNvPr id="20483" name="Text Box 4"/>
          <p:cNvSpPr txBox="1">
            <a:spLocks noChangeArrowheads="1"/>
          </p:cNvSpPr>
          <p:nvPr/>
        </p:nvSpPr>
        <p:spPr bwMode="auto">
          <a:xfrm>
            <a:off x="169863" y="611188"/>
            <a:ext cx="184150" cy="412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endParaRPr lang="en-US" sz="2100" b="1"/>
          </a:p>
        </p:txBody>
      </p:sp>
      <p:sp>
        <p:nvSpPr>
          <p:cNvPr id="5" name="Rectangle 4"/>
          <p:cNvSpPr>
            <a:spLocks noChangeArrowheads="1"/>
          </p:cNvSpPr>
          <p:nvPr/>
        </p:nvSpPr>
        <p:spPr bwMode="auto">
          <a:xfrm>
            <a:off x="354012" y="644982"/>
            <a:ext cx="7977188" cy="3282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285750" indent="-285750">
              <a:buFont typeface="Arial"/>
              <a:buChar char="•"/>
            </a:pPr>
            <a:r>
              <a:rPr lang="en-US" sz="2300" dirty="0" smtClean="0"/>
              <a:t>Continue joining the dots: </a:t>
            </a:r>
            <a:endParaRPr lang="en-US" sz="2300" dirty="0"/>
          </a:p>
        </p:txBody>
      </p:sp>
      <p:sp>
        <p:nvSpPr>
          <p:cNvPr id="6" name="Text Box 2"/>
          <p:cNvSpPr txBox="1">
            <a:spLocks noChangeArrowheads="1"/>
          </p:cNvSpPr>
          <p:nvPr/>
        </p:nvSpPr>
        <p:spPr bwMode="auto">
          <a:xfrm>
            <a:off x="3256010" y="44450"/>
            <a:ext cx="2603406" cy="584775"/>
          </a:xfrm>
          <a:prstGeom prst="rect">
            <a:avLst/>
          </a:prstGeom>
          <a:noFill/>
          <a:ln w="9525">
            <a:noFill/>
            <a:miter lim="800000"/>
            <a:headEnd/>
            <a:tailEnd/>
          </a:ln>
        </p:spPr>
        <p:txBody>
          <a:bodyPr wrap="none">
            <a:spAutoFit/>
          </a:bodyPr>
          <a:lstStyle/>
          <a:p>
            <a:pPr algn="ctr"/>
            <a:r>
              <a:rPr lang="en-GB" sz="3200" baseline="0" dirty="0" smtClean="0">
                <a:latin typeface="Calibri" pitchFamily="34" charset="0"/>
                <a:ea typeface="ＭＳ Ｐゴシック" pitchFamily="34" charset="-128"/>
              </a:rPr>
              <a:t>Map colouring</a:t>
            </a:r>
            <a:endParaRPr lang="en-GB" sz="3200" baseline="0" dirty="0">
              <a:latin typeface="Calibri" pitchFamily="34" charset="0"/>
              <a:ea typeface="ＭＳ Ｐゴシック" pitchFamily="34" charset="-128"/>
            </a:endParaRPr>
          </a:p>
        </p:txBody>
      </p:sp>
    </p:spTree>
    <p:extLst>
      <p:ext uri="{BB962C8B-B14F-4D97-AF65-F5344CB8AC3E}">
        <p14:creationId xmlns:p14="http://schemas.microsoft.com/office/powerpoint/2010/main" val="4094962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4"/>
          <p:cNvSpPr txBox="1">
            <a:spLocks noChangeArrowheads="1"/>
          </p:cNvSpPr>
          <p:nvPr/>
        </p:nvSpPr>
        <p:spPr bwMode="auto">
          <a:xfrm>
            <a:off x="169863" y="611188"/>
            <a:ext cx="184150" cy="412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endParaRPr lang="en-US" sz="2100" b="1"/>
          </a:p>
        </p:txBody>
      </p:sp>
      <p:pic>
        <p:nvPicPr>
          <p:cNvPr id="2" name="Picture 1" descr="Screen Shot 2013-04-19 at 13.32.5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9274" y="1463675"/>
            <a:ext cx="4973557" cy="4044950"/>
          </a:xfrm>
          <a:prstGeom prst="rect">
            <a:avLst/>
          </a:prstGeom>
        </p:spPr>
      </p:pic>
      <p:sp>
        <p:nvSpPr>
          <p:cNvPr id="6" name="Rectangle 5"/>
          <p:cNvSpPr>
            <a:spLocks noChangeArrowheads="1"/>
          </p:cNvSpPr>
          <p:nvPr/>
        </p:nvSpPr>
        <p:spPr bwMode="auto">
          <a:xfrm>
            <a:off x="354012" y="644982"/>
            <a:ext cx="7977188" cy="3282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285750" indent="-285750">
              <a:buFont typeface="Arial"/>
              <a:buChar char="•"/>
            </a:pPr>
            <a:r>
              <a:rPr lang="en-US" sz="2300" dirty="0" smtClean="0">
                <a:latin typeface="+mj-lt"/>
              </a:rPr>
              <a:t>Take away the map: </a:t>
            </a:r>
            <a:endParaRPr lang="en-US" sz="2300" dirty="0">
              <a:latin typeface="+mj-lt"/>
            </a:endParaRPr>
          </a:p>
        </p:txBody>
      </p:sp>
      <p:sp>
        <p:nvSpPr>
          <p:cNvPr id="7" name="Text Box 2"/>
          <p:cNvSpPr txBox="1">
            <a:spLocks noChangeArrowheads="1"/>
          </p:cNvSpPr>
          <p:nvPr/>
        </p:nvSpPr>
        <p:spPr bwMode="auto">
          <a:xfrm>
            <a:off x="3256010" y="44450"/>
            <a:ext cx="2603406" cy="584775"/>
          </a:xfrm>
          <a:prstGeom prst="rect">
            <a:avLst/>
          </a:prstGeom>
          <a:noFill/>
          <a:ln w="9525">
            <a:noFill/>
            <a:miter lim="800000"/>
            <a:headEnd/>
            <a:tailEnd/>
          </a:ln>
        </p:spPr>
        <p:txBody>
          <a:bodyPr wrap="none">
            <a:spAutoFit/>
          </a:bodyPr>
          <a:lstStyle/>
          <a:p>
            <a:pPr algn="ctr"/>
            <a:r>
              <a:rPr lang="en-GB" sz="3200" baseline="0" dirty="0" smtClean="0">
                <a:latin typeface="Calibri" pitchFamily="34" charset="0"/>
                <a:ea typeface="ＭＳ Ｐゴシック" pitchFamily="34" charset="-128"/>
              </a:rPr>
              <a:t>Map colouring</a:t>
            </a:r>
            <a:endParaRPr lang="en-GB" sz="3200" baseline="0" dirty="0">
              <a:latin typeface="Calibri" pitchFamily="34" charset="0"/>
              <a:ea typeface="ＭＳ Ｐゴシック" pitchFamily="34" charset="-128"/>
            </a:endParaRPr>
          </a:p>
        </p:txBody>
      </p:sp>
    </p:spTree>
    <p:extLst>
      <p:ext uri="{BB962C8B-B14F-4D97-AF65-F5344CB8AC3E}">
        <p14:creationId xmlns:p14="http://schemas.microsoft.com/office/powerpoint/2010/main" val="4150820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4"/>
          <p:cNvSpPr txBox="1">
            <a:spLocks noChangeArrowheads="1"/>
          </p:cNvSpPr>
          <p:nvPr/>
        </p:nvSpPr>
        <p:spPr bwMode="auto">
          <a:xfrm>
            <a:off x="169863" y="611188"/>
            <a:ext cx="184150" cy="412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endParaRPr lang="en-US" sz="2100" b="1"/>
          </a:p>
        </p:txBody>
      </p:sp>
      <p:pic>
        <p:nvPicPr>
          <p:cNvPr id="3" name="Picture 2" descr="Screen Shot 2013-04-19 at 13.33.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1016" y="1257300"/>
            <a:ext cx="5906025" cy="4203700"/>
          </a:xfrm>
          <a:prstGeom prst="rect">
            <a:avLst/>
          </a:prstGeom>
        </p:spPr>
      </p:pic>
      <p:sp>
        <p:nvSpPr>
          <p:cNvPr id="6" name="Rectangle 5"/>
          <p:cNvSpPr>
            <a:spLocks noChangeArrowheads="1"/>
          </p:cNvSpPr>
          <p:nvPr/>
        </p:nvSpPr>
        <p:spPr bwMode="auto">
          <a:xfrm>
            <a:off x="354012" y="644982"/>
            <a:ext cx="7977188" cy="3282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285750" indent="-285750">
              <a:buFont typeface="Arial"/>
              <a:buChar char="•"/>
            </a:pPr>
            <a:r>
              <a:rPr lang="en-US" sz="2300" dirty="0" smtClean="0">
                <a:latin typeface="+mj-lt"/>
              </a:rPr>
              <a:t>And </a:t>
            </a:r>
            <a:r>
              <a:rPr lang="en-US" sz="2300" dirty="0" err="1" smtClean="0">
                <a:latin typeface="+mj-lt"/>
              </a:rPr>
              <a:t>colour</a:t>
            </a:r>
            <a:r>
              <a:rPr lang="en-US" sz="2300" dirty="0" smtClean="0">
                <a:latin typeface="+mj-lt"/>
              </a:rPr>
              <a:t> appropriately: </a:t>
            </a:r>
            <a:endParaRPr lang="en-US" sz="2300" dirty="0">
              <a:latin typeface="+mj-lt"/>
            </a:endParaRPr>
          </a:p>
        </p:txBody>
      </p:sp>
      <p:sp>
        <p:nvSpPr>
          <p:cNvPr id="7" name="Rectangle 6"/>
          <p:cNvSpPr>
            <a:spLocks noChangeArrowheads="1"/>
          </p:cNvSpPr>
          <p:nvPr/>
        </p:nvSpPr>
        <p:spPr bwMode="auto">
          <a:xfrm>
            <a:off x="506412" y="6067882"/>
            <a:ext cx="7977188" cy="5642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285750" indent="-285750">
              <a:buFont typeface="Arial"/>
              <a:buChar char="•"/>
            </a:pPr>
            <a:r>
              <a:rPr lang="en-US" sz="2300" dirty="0" smtClean="0">
                <a:latin typeface="+mj-lt"/>
              </a:rPr>
              <a:t>Here we needed to use four </a:t>
            </a:r>
            <a:r>
              <a:rPr lang="en-US" sz="2300" dirty="0" err="1" smtClean="0">
                <a:latin typeface="+mj-lt"/>
              </a:rPr>
              <a:t>colours</a:t>
            </a:r>
            <a:r>
              <a:rPr lang="en-US" sz="2300" dirty="0" smtClean="0">
                <a:latin typeface="+mj-lt"/>
              </a:rPr>
              <a:t> to achieve a </a:t>
            </a:r>
            <a:r>
              <a:rPr lang="en-US" sz="2300" dirty="0" smtClean="0">
                <a:solidFill>
                  <a:srgbClr val="3366FF"/>
                </a:solidFill>
                <a:latin typeface="+mj-lt"/>
              </a:rPr>
              <a:t>proper </a:t>
            </a:r>
            <a:r>
              <a:rPr lang="en-US" sz="2300" dirty="0" err="1" smtClean="0">
                <a:solidFill>
                  <a:srgbClr val="3366FF"/>
                </a:solidFill>
                <a:latin typeface="+mj-lt"/>
              </a:rPr>
              <a:t>colouring</a:t>
            </a:r>
            <a:r>
              <a:rPr lang="en-US" sz="2300" dirty="0" smtClean="0">
                <a:solidFill>
                  <a:srgbClr val="3366FF"/>
                </a:solidFill>
                <a:latin typeface="+mj-lt"/>
              </a:rPr>
              <a:t> </a:t>
            </a:r>
            <a:r>
              <a:rPr lang="en-US" sz="2300" dirty="0" smtClean="0">
                <a:latin typeface="+mj-lt"/>
              </a:rPr>
              <a:t>– red, black, blue and yellow.  </a:t>
            </a:r>
            <a:endParaRPr lang="en-US" sz="2300" dirty="0">
              <a:latin typeface="+mj-lt"/>
            </a:endParaRPr>
          </a:p>
        </p:txBody>
      </p:sp>
      <p:sp>
        <p:nvSpPr>
          <p:cNvPr id="8" name="Text Box 2"/>
          <p:cNvSpPr txBox="1">
            <a:spLocks noChangeArrowheads="1"/>
          </p:cNvSpPr>
          <p:nvPr/>
        </p:nvSpPr>
        <p:spPr bwMode="auto">
          <a:xfrm>
            <a:off x="3256010" y="44450"/>
            <a:ext cx="2603406" cy="584775"/>
          </a:xfrm>
          <a:prstGeom prst="rect">
            <a:avLst/>
          </a:prstGeom>
          <a:noFill/>
          <a:ln w="9525">
            <a:noFill/>
            <a:miter lim="800000"/>
            <a:headEnd/>
            <a:tailEnd/>
          </a:ln>
        </p:spPr>
        <p:txBody>
          <a:bodyPr wrap="none">
            <a:spAutoFit/>
          </a:bodyPr>
          <a:lstStyle/>
          <a:p>
            <a:pPr algn="ctr"/>
            <a:r>
              <a:rPr lang="en-GB" sz="3200" baseline="0" dirty="0" smtClean="0">
                <a:latin typeface="Calibri" pitchFamily="34" charset="0"/>
                <a:ea typeface="ＭＳ Ｐゴシック" pitchFamily="34" charset="-128"/>
              </a:rPr>
              <a:t>Map colouring</a:t>
            </a:r>
            <a:endParaRPr lang="en-GB" sz="3200" baseline="0" dirty="0">
              <a:latin typeface="Calibri" pitchFamily="34" charset="0"/>
              <a:ea typeface="ＭＳ Ｐゴシック" pitchFamily="34" charset="-128"/>
            </a:endParaRPr>
          </a:p>
        </p:txBody>
      </p:sp>
    </p:spTree>
    <p:extLst>
      <p:ext uri="{BB962C8B-B14F-4D97-AF65-F5344CB8AC3E}">
        <p14:creationId xmlns:p14="http://schemas.microsoft.com/office/powerpoint/2010/main" val="156441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 Box 2"/>
          <p:cNvSpPr txBox="1">
            <a:spLocks noChangeArrowheads="1"/>
          </p:cNvSpPr>
          <p:nvPr/>
        </p:nvSpPr>
        <p:spPr bwMode="auto">
          <a:xfrm>
            <a:off x="2789238" y="44450"/>
            <a:ext cx="3536950" cy="584200"/>
          </a:xfrm>
          <a:prstGeom prst="rect">
            <a:avLst/>
          </a:prstGeom>
          <a:noFill/>
          <a:ln w="9525">
            <a:noFill/>
            <a:miter lim="800000"/>
            <a:headEnd/>
            <a:tailEnd/>
          </a:ln>
        </p:spPr>
        <p:txBody>
          <a:bodyPr wrap="none">
            <a:spAutoFit/>
          </a:bodyPr>
          <a:lstStyle/>
          <a:p>
            <a:pPr algn="ctr"/>
            <a:r>
              <a:rPr lang="en-GB" sz="3200" baseline="0">
                <a:latin typeface="Calibri" pitchFamily="34" charset="0"/>
                <a:ea typeface="ＭＳ Ｐゴシック" pitchFamily="34" charset="-128"/>
              </a:rPr>
              <a:t>Euler characteristics</a:t>
            </a:r>
          </a:p>
        </p:txBody>
      </p:sp>
      <p:sp>
        <p:nvSpPr>
          <p:cNvPr id="61442" name="Text Box 4"/>
          <p:cNvSpPr txBox="1">
            <a:spLocks noChangeArrowheads="1"/>
          </p:cNvSpPr>
          <p:nvPr/>
        </p:nvSpPr>
        <p:spPr bwMode="auto">
          <a:xfrm>
            <a:off x="169863" y="611188"/>
            <a:ext cx="184150" cy="412750"/>
          </a:xfrm>
          <a:prstGeom prst="rect">
            <a:avLst/>
          </a:prstGeom>
          <a:noFill/>
          <a:ln w="9525">
            <a:noFill/>
            <a:miter lim="800000"/>
            <a:headEnd/>
            <a:tailEnd/>
          </a:ln>
        </p:spPr>
        <p:txBody>
          <a:bodyPr wrap="none">
            <a:spAutoFit/>
          </a:bodyPr>
          <a:lstStyle/>
          <a:p>
            <a:endParaRPr lang="en-GB" sz="2100" b="1" baseline="0">
              <a:ea typeface="ＭＳ Ｐゴシック" pitchFamily="34" charset="-128"/>
            </a:endParaRPr>
          </a:p>
        </p:txBody>
      </p:sp>
      <p:sp>
        <p:nvSpPr>
          <p:cNvPr id="61443" name="Rectangle 5"/>
          <p:cNvSpPr>
            <a:spLocks noChangeArrowheads="1"/>
          </p:cNvSpPr>
          <p:nvPr/>
        </p:nvSpPr>
        <p:spPr bwMode="auto">
          <a:xfrm>
            <a:off x="354013" y="644525"/>
            <a:ext cx="7977187" cy="1585913"/>
          </a:xfrm>
          <a:prstGeom prst="rect">
            <a:avLst/>
          </a:prstGeom>
          <a:noFill/>
          <a:ln w="9525">
            <a:noFill/>
            <a:miter lim="800000"/>
            <a:headEnd/>
            <a:tailEnd/>
          </a:ln>
        </p:spPr>
        <p:txBody>
          <a:bodyPr>
            <a:spAutoFit/>
          </a:bodyPr>
          <a:lstStyle/>
          <a:p>
            <a:pPr marL="285750" indent="-285750">
              <a:buFont typeface="Arial" charset="0"/>
              <a:buChar char="•"/>
            </a:pPr>
            <a:r>
              <a:rPr lang="en-US" baseline="0">
                <a:latin typeface="Calibri" pitchFamily="34" charset="0"/>
              </a:rPr>
              <a:t>This equation can be generalized for shapes with holes in:</a:t>
            </a:r>
            <a:br>
              <a:rPr lang="en-US" baseline="0">
                <a:latin typeface="Calibri" pitchFamily="34" charset="0"/>
              </a:rPr>
            </a:br>
            <a:r>
              <a:rPr lang="en-US" baseline="0">
                <a:latin typeface="Calibri" pitchFamily="34" charset="0"/>
              </a:rPr>
              <a:t>				</a:t>
            </a:r>
            <a:br>
              <a:rPr lang="en-US" baseline="0">
                <a:latin typeface="Calibri" pitchFamily="34" charset="0"/>
              </a:rPr>
            </a:br>
            <a:r>
              <a:rPr lang="en-US" baseline="0">
                <a:latin typeface="Calibri" pitchFamily="34" charset="0"/>
              </a:rPr>
              <a:t>		</a:t>
            </a:r>
            <a:r>
              <a:rPr lang="en-US" sz="2500" baseline="0">
                <a:latin typeface="Calibri" pitchFamily="34" charset="0"/>
              </a:rPr>
              <a:t>	χ = </a:t>
            </a:r>
            <a:r>
              <a:rPr lang="en-US" sz="2500" i="1" baseline="0">
                <a:latin typeface="Calibri" pitchFamily="34" charset="0"/>
              </a:rPr>
              <a:t>F - E + V  </a:t>
            </a:r>
            <a:r>
              <a:rPr lang="en-US" sz="2500" baseline="0">
                <a:latin typeface="Calibri" pitchFamily="34" charset="0"/>
              </a:rPr>
              <a:t>=  </a:t>
            </a:r>
            <a:r>
              <a:rPr lang="en-US" sz="2500" i="1" baseline="0">
                <a:latin typeface="Calibri" pitchFamily="34" charset="0"/>
              </a:rPr>
              <a:t>2 - 2g              </a:t>
            </a:r>
            <a:r>
              <a:rPr lang="en-US" baseline="0">
                <a:latin typeface="Calibri" pitchFamily="34" charset="0"/>
              </a:rPr>
              <a:t>where g= number of holes </a:t>
            </a:r>
          </a:p>
          <a:p>
            <a:pPr marL="285750" indent="-285750">
              <a:buFont typeface="Arial" charset="0"/>
              <a:buChar char="•"/>
            </a:pPr>
            <a:endParaRPr lang="en-US" baseline="0">
              <a:latin typeface="Calibri" pitchFamily="34" charset="0"/>
            </a:endParaRPr>
          </a:p>
          <a:p>
            <a:pPr marL="285750" indent="-285750">
              <a:buFont typeface="Arial" charset="0"/>
              <a:buChar char="•"/>
            </a:pPr>
            <a:r>
              <a:rPr lang="en-US" baseline="0">
                <a:latin typeface="Calibri" pitchFamily="34" charset="0"/>
              </a:rPr>
              <a:t>e.g., torus (doughnut) has an Euler characteristic of zero: </a:t>
            </a:r>
          </a:p>
        </p:txBody>
      </p:sp>
      <p:pic>
        <p:nvPicPr>
          <p:cNvPr id="61444" name="Picture 2"/>
          <p:cNvPicPr>
            <a:picLocks noChangeAspect="1"/>
          </p:cNvPicPr>
          <p:nvPr/>
        </p:nvPicPr>
        <p:blipFill>
          <a:blip r:embed="rId2"/>
          <a:srcRect/>
          <a:stretch>
            <a:fillRect/>
          </a:stretch>
        </p:blipFill>
        <p:spPr bwMode="auto">
          <a:xfrm>
            <a:off x="1809750" y="2708275"/>
            <a:ext cx="4987925" cy="329247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3"/>
          <p:cNvPicPr>
            <a:picLocks noChangeAspect="1"/>
          </p:cNvPicPr>
          <p:nvPr/>
        </p:nvPicPr>
        <p:blipFill>
          <a:blip r:embed="rId2"/>
          <a:srcRect/>
          <a:stretch>
            <a:fillRect/>
          </a:stretch>
        </p:blipFill>
        <p:spPr bwMode="auto">
          <a:xfrm>
            <a:off x="422275" y="1233488"/>
            <a:ext cx="4543425" cy="4314825"/>
          </a:xfrm>
          <a:prstGeom prst="rect">
            <a:avLst/>
          </a:prstGeom>
          <a:noFill/>
          <a:ln w="9525">
            <a:noFill/>
            <a:miter lim="800000"/>
            <a:headEnd/>
            <a:tailEnd/>
          </a:ln>
        </p:spPr>
      </p:pic>
      <p:sp>
        <p:nvSpPr>
          <p:cNvPr id="62466" name="Text Box 2"/>
          <p:cNvSpPr txBox="1">
            <a:spLocks noChangeArrowheads="1"/>
          </p:cNvSpPr>
          <p:nvPr/>
        </p:nvSpPr>
        <p:spPr bwMode="auto">
          <a:xfrm>
            <a:off x="2789238" y="44450"/>
            <a:ext cx="3536950" cy="584200"/>
          </a:xfrm>
          <a:prstGeom prst="rect">
            <a:avLst/>
          </a:prstGeom>
          <a:noFill/>
          <a:ln w="9525">
            <a:noFill/>
            <a:miter lim="800000"/>
            <a:headEnd/>
            <a:tailEnd/>
          </a:ln>
        </p:spPr>
        <p:txBody>
          <a:bodyPr wrap="none">
            <a:spAutoFit/>
          </a:bodyPr>
          <a:lstStyle/>
          <a:p>
            <a:pPr algn="ctr"/>
            <a:r>
              <a:rPr lang="en-GB" sz="3200" baseline="0">
                <a:latin typeface="Calibri" pitchFamily="34" charset="0"/>
                <a:ea typeface="ＭＳ Ｐゴシック" pitchFamily="34" charset="-128"/>
              </a:rPr>
              <a:t>Euler characteristics</a:t>
            </a:r>
          </a:p>
        </p:txBody>
      </p:sp>
      <p:sp>
        <p:nvSpPr>
          <p:cNvPr id="62467" name="Text Box 4"/>
          <p:cNvSpPr txBox="1">
            <a:spLocks noChangeArrowheads="1"/>
          </p:cNvSpPr>
          <p:nvPr/>
        </p:nvSpPr>
        <p:spPr bwMode="auto">
          <a:xfrm>
            <a:off x="169863" y="611188"/>
            <a:ext cx="184150" cy="412750"/>
          </a:xfrm>
          <a:prstGeom prst="rect">
            <a:avLst/>
          </a:prstGeom>
          <a:noFill/>
          <a:ln w="9525">
            <a:noFill/>
            <a:miter lim="800000"/>
            <a:headEnd/>
            <a:tailEnd/>
          </a:ln>
        </p:spPr>
        <p:txBody>
          <a:bodyPr wrap="none">
            <a:spAutoFit/>
          </a:bodyPr>
          <a:lstStyle/>
          <a:p>
            <a:endParaRPr lang="en-GB" sz="2100" b="1" baseline="0">
              <a:ea typeface="ＭＳ Ｐゴシック" pitchFamily="34" charset="-128"/>
            </a:endParaRPr>
          </a:p>
        </p:txBody>
      </p:sp>
      <p:sp>
        <p:nvSpPr>
          <p:cNvPr id="62468" name="Rectangle 5"/>
          <p:cNvSpPr>
            <a:spLocks noChangeArrowheads="1"/>
          </p:cNvSpPr>
          <p:nvPr/>
        </p:nvSpPr>
        <p:spPr bwMode="auto">
          <a:xfrm>
            <a:off x="354013" y="644525"/>
            <a:ext cx="7977187" cy="369888"/>
          </a:xfrm>
          <a:prstGeom prst="rect">
            <a:avLst/>
          </a:prstGeom>
          <a:noFill/>
          <a:ln w="9525">
            <a:noFill/>
            <a:miter lim="800000"/>
            <a:headEnd/>
            <a:tailEnd/>
          </a:ln>
        </p:spPr>
        <p:txBody>
          <a:bodyPr>
            <a:spAutoFit/>
          </a:bodyPr>
          <a:lstStyle/>
          <a:p>
            <a:pPr marL="285750" indent="-285750">
              <a:buFont typeface="Arial" charset="0"/>
              <a:buChar char="•"/>
            </a:pPr>
            <a:r>
              <a:rPr lang="en-US" baseline="0">
                <a:latin typeface="Calibri" pitchFamily="34" charset="0"/>
              </a:rPr>
              <a:t>A Klein bottle has Euler characteristic zero: </a:t>
            </a:r>
          </a:p>
        </p:txBody>
      </p:sp>
      <p:pic>
        <p:nvPicPr>
          <p:cNvPr id="62469" name="Picture 1"/>
          <p:cNvPicPr>
            <a:picLocks noChangeAspect="1"/>
          </p:cNvPicPr>
          <p:nvPr/>
        </p:nvPicPr>
        <p:blipFill>
          <a:blip r:embed="rId3"/>
          <a:srcRect/>
          <a:stretch>
            <a:fillRect/>
          </a:stretch>
        </p:blipFill>
        <p:spPr bwMode="auto">
          <a:xfrm>
            <a:off x="4954588" y="1143000"/>
            <a:ext cx="3336925" cy="4405313"/>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3"/>
          <p:cNvPicPr>
            <a:picLocks noChangeAspect="1"/>
          </p:cNvPicPr>
          <p:nvPr/>
        </p:nvPicPr>
        <p:blipFill>
          <a:blip r:embed="rId3"/>
          <a:srcRect/>
          <a:stretch>
            <a:fillRect/>
          </a:stretch>
        </p:blipFill>
        <p:spPr bwMode="auto">
          <a:xfrm>
            <a:off x="-258763" y="485775"/>
            <a:ext cx="6096001" cy="3568700"/>
          </a:xfrm>
          <a:prstGeom prst="rect">
            <a:avLst/>
          </a:prstGeom>
          <a:noFill/>
          <a:ln w="9525">
            <a:noFill/>
            <a:miter lim="800000"/>
            <a:headEnd/>
            <a:tailEnd/>
          </a:ln>
        </p:spPr>
      </p:pic>
      <p:sp>
        <p:nvSpPr>
          <p:cNvPr id="63490" name="Text Box 2"/>
          <p:cNvSpPr txBox="1">
            <a:spLocks noChangeArrowheads="1"/>
          </p:cNvSpPr>
          <p:nvPr/>
        </p:nvSpPr>
        <p:spPr bwMode="auto">
          <a:xfrm>
            <a:off x="2789238" y="44450"/>
            <a:ext cx="3536950" cy="584200"/>
          </a:xfrm>
          <a:prstGeom prst="rect">
            <a:avLst/>
          </a:prstGeom>
          <a:noFill/>
          <a:ln w="9525">
            <a:noFill/>
            <a:miter lim="800000"/>
            <a:headEnd/>
            <a:tailEnd/>
          </a:ln>
        </p:spPr>
        <p:txBody>
          <a:bodyPr wrap="none">
            <a:spAutoFit/>
          </a:bodyPr>
          <a:lstStyle/>
          <a:p>
            <a:pPr algn="ctr"/>
            <a:r>
              <a:rPr lang="en-GB" sz="3200" baseline="0">
                <a:latin typeface="Calibri" pitchFamily="34" charset="0"/>
                <a:ea typeface="ＭＳ Ｐゴシック" pitchFamily="34" charset="-128"/>
              </a:rPr>
              <a:t>Euler characteristics</a:t>
            </a:r>
          </a:p>
        </p:txBody>
      </p:sp>
      <p:sp>
        <p:nvSpPr>
          <p:cNvPr id="63491" name="Text Box 4"/>
          <p:cNvSpPr txBox="1">
            <a:spLocks noChangeArrowheads="1"/>
          </p:cNvSpPr>
          <p:nvPr/>
        </p:nvSpPr>
        <p:spPr bwMode="auto">
          <a:xfrm>
            <a:off x="169863" y="611188"/>
            <a:ext cx="184150" cy="412750"/>
          </a:xfrm>
          <a:prstGeom prst="rect">
            <a:avLst/>
          </a:prstGeom>
          <a:noFill/>
          <a:ln w="9525">
            <a:noFill/>
            <a:miter lim="800000"/>
            <a:headEnd/>
            <a:tailEnd/>
          </a:ln>
        </p:spPr>
        <p:txBody>
          <a:bodyPr wrap="none">
            <a:spAutoFit/>
          </a:bodyPr>
          <a:lstStyle/>
          <a:p>
            <a:endParaRPr lang="en-GB" sz="2100" b="1" baseline="0">
              <a:ea typeface="ＭＳ Ｐゴシック" pitchFamily="34" charset="-128"/>
            </a:endParaRPr>
          </a:p>
        </p:txBody>
      </p:sp>
      <p:sp>
        <p:nvSpPr>
          <p:cNvPr id="63492" name="Rectangle 5"/>
          <p:cNvSpPr>
            <a:spLocks noChangeArrowheads="1"/>
          </p:cNvSpPr>
          <p:nvPr/>
        </p:nvSpPr>
        <p:spPr bwMode="auto">
          <a:xfrm>
            <a:off x="354013" y="644525"/>
            <a:ext cx="7977187" cy="369888"/>
          </a:xfrm>
          <a:prstGeom prst="rect">
            <a:avLst/>
          </a:prstGeom>
          <a:noFill/>
          <a:ln w="9525">
            <a:noFill/>
            <a:miter lim="800000"/>
            <a:headEnd/>
            <a:tailEnd/>
          </a:ln>
        </p:spPr>
        <p:txBody>
          <a:bodyPr>
            <a:spAutoFit/>
          </a:bodyPr>
          <a:lstStyle/>
          <a:p>
            <a:pPr marL="285750" indent="-285750">
              <a:buFont typeface="Arial" charset="0"/>
              <a:buChar char="•"/>
            </a:pPr>
            <a:r>
              <a:rPr lang="en-US" baseline="0">
                <a:latin typeface="Calibri" pitchFamily="34" charset="0"/>
              </a:rPr>
              <a:t>A Möbius strip has Euler characteristic zero: </a:t>
            </a:r>
          </a:p>
        </p:txBody>
      </p:sp>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3"/>
          <p:cNvPicPr>
            <a:picLocks noChangeAspect="1"/>
          </p:cNvPicPr>
          <p:nvPr/>
        </p:nvPicPr>
        <p:blipFill>
          <a:blip r:embed="rId3"/>
          <a:srcRect/>
          <a:stretch>
            <a:fillRect/>
          </a:stretch>
        </p:blipFill>
        <p:spPr bwMode="auto">
          <a:xfrm>
            <a:off x="-258763" y="485775"/>
            <a:ext cx="6096001" cy="3568700"/>
          </a:xfrm>
          <a:prstGeom prst="rect">
            <a:avLst/>
          </a:prstGeom>
          <a:noFill/>
          <a:ln w="9525">
            <a:noFill/>
            <a:miter lim="800000"/>
            <a:headEnd/>
            <a:tailEnd/>
          </a:ln>
        </p:spPr>
      </p:pic>
      <p:sp>
        <p:nvSpPr>
          <p:cNvPr id="65538" name="Text Box 2"/>
          <p:cNvSpPr txBox="1">
            <a:spLocks noChangeArrowheads="1"/>
          </p:cNvSpPr>
          <p:nvPr/>
        </p:nvSpPr>
        <p:spPr bwMode="auto">
          <a:xfrm>
            <a:off x="2789238" y="44450"/>
            <a:ext cx="3536950" cy="584200"/>
          </a:xfrm>
          <a:prstGeom prst="rect">
            <a:avLst/>
          </a:prstGeom>
          <a:noFill/>
          <a:ln w="9525">
            <a:noFill/>
            <a:miter lim="800000"/>
            <a:headEnd/>
            <a:tailEnd/>
          </a:ln>
        </p:spPr>
        <p:txBody>
          <a:bodyPr wrap="none">
            <a:spAutoFit/>
          </a:bodyPr>
          <a:lstStyle/>
          <a:p>
            <a:pPr algn="ctr"/>
            <a:r>
              <a:rPr lang="en-GB" sz="3200" baseline="0">
                <a:latin typeface="Calibri" pitchFamily="34" charset="0"/>
                <a:ea typeface="ＭＳ Ｐゴシック" pitchFamily="34" charset="-128"/>
              </a:rPr>
              <a:t>Euler characteristics</a:t>
            </a:r>
          </a:p>
        </p:txBody>
      </p:sp>
      <p:sp>
        <p:nvSpPr>
          <p:cNvPr id="65539" name="Text Box 4"/>
          <p:cNvSpPr txBox="1">
            <a:spLocks noChangeArrowheads="1"/>
          </p:cNvSpPr>
          <p:nvPr/>
        </p:nvSpPr>
        <p:spPr bwMode="auto">
          <a:xfrm>
            <a:off x="169863" y="611188"/>
            <a:ext cx="184150" cy="412750"/>
          </a:xfrm>
          <a:prstGeom prst="rect">
            <a:avLst/>
          </a:prstGeom>
          <a:noFill/>
          <a:ln w="9525">
            <a:noFill/>
            <a:miter lim="800000"/>
            <a:headEnd/>
            <a:tailEnd/>
          </a:ln>
        </p:spPr>
        <p:txBody>
          <a:bodyPr wrap="none">
            <a:spAutoFit/>
          </a:bodyPr>
          <a:lstStyle/>
          <a:p>
            <a:endParaRPr lang="en-GB" sz="2100" b="1" baseline="0">
              <a:ea typeface="ＭＳ Ｐゴシック" pitchFamily="34" charset="-128"/>
            </a:endParaRPr>
          </a:p>
        </p:txBody>
      </p:sp>
      <p:sp>
        <p:nvSpPr>
          <p:cNvPr id="65540" name="Rectangle 5"/>
          <p:cNvSpPr>
            <a:spLocks noChangeArrowheads="1"/>
          </p:cNvSpPr>
          <p:nvPr/>
        </p:nvSpPr>
        <p:spPr bwMode="auto">
          <a:xfrm>
            <a:off x="354013" y="644525"/>
            <a:ext cx="7977187" cy="369888"/>
          </a:xfrm>
          <a:prstGeom prst="rect">
            <a:avLst/>
          </a:prstGeom>
          <a:noFill/>
          <a:ln w="9525">
            <a:noFill/>
            <a:miter lim="800000"/>
            <a:headEnd/>
            <a:tailEnd/>
          </a:ln>
        </p:spPr>
        <p:txBody>
          <a:bodyPr>
            <a:spAutoFit/>
          </a:bodyPr>
          <a:lstStyle/>
          <a:p>
            <a:pPr marL="285750" indent="-285750">
              <a:buFont typeface="Arial" charset="0"/>
              <a:buChar char="•"/>
            </a:pPr>
            <a:r>
              <a:rPr lang="en-US" baseline="0">
                <a:latin typeface="Calibri" pitchFamily="34" charset="0"/>
              </a:rPr>
              <a:t>A Möbius strip has Euler characteristic zero: </a:t>
            </a:r>
          </a:p>
        </p:txBody>
      </p:sp>
      <p:pic>
        <p:nvPicPr>
          <p:cNvPr id="65541" name="Picture 4"/>
          <p:cNvPicPr>
            <a:picLocks noChangeAspect="1"/>
          </p:cNvPicPr>
          <p:nvPr/>
        </p:nvPicPr>
        <p:blipFill>
          <a:blip r:embed="rId4"/>
          <a:srcRect/>
          <a:stretch>
            <a:fillRect/>
          </a:stretch>
        </p:blipFill>
        <p:spPr bwMode="auto">
          <a:xfrm>
            <a:off x="4318000" y="3308350"/>
            <a:ext cx="4405313" cy="2940050"/>
          </a:xfrm>
          <a:prstGeom prst="rect">
            <a:avLst/>
          </a:prstGeom>
          <a:noFill/>
          <a:ln w="9525">
            <a:noFill/>
            <a:miter lim="800000"/>
            <a:headEnd/>
            <a:tailEnd/>
          </a:ln>
        </p:spPr>
      </p:pic>
      <p:sp>
        <p:nvSpPr>
          <p:cNvPr id="65542" name="TextBox 6"/>
          <p:cNvSpPr txBox="1">
            <a:spLocks noChangeArrowheads="1"/>
          </p:cNvSpPr>
          <p:nvPr/>
        </p:nvSpPr>
        <p:spPr bwMode="auto">
          <a:xfrm>
            <a:off x="4953000" y="6372225"/>
            <a:ext cx="3433763" cy="368300"/>
          </a:xfrm>
          <a:prstGeom prst="rect">
            <a:avLst/>
          </a:prstGeom>
          <a:noFill/>
          <a:ln w="9525">
            <a:noFill/>
            <a:miter lim="800000"/>
            <a:headEnd/>
            <a:tailEnd/>
          </a:ln>
        </p:spPr>
        <p:txBody>
          <a:bodyPr wrap="none">
            <a:spAutoFit/>
          </a:bodyPr>
          <a:lstStyle/>
          <a:p>
            <a:r>
              <a:rPr lang="en-US" baseline="0">
                <a:latin typeface="Calibri" pitchFamily="34" charset="0"/>
              </a:rPr>
              <a:t>The National Library of Kazakhstan</a:t>
            </a:r>
          </a:p>
        </p:txBody>
      </p:sp>
    </p:spTree>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4"/>
          <p:cNvSpPr txBox="1">
            <a:spLocks noChangeArrowheads="1"/>
          </p:cNvSpPr>
          <p:nvPr/>
        </p:nvSpPr>
        <p:spPr bwMode="auto">
          <a:xfrm>
            <a:off x="169863" y="611188"/>
            <a:ext cx="184150" cy="412750"/>
          </a:xfrm>
          <a:prstGeom prst="rect">
            <a:avLst/>
          </a:prstGeom>
          <a:noFill/>
          <a:ln w="9525">
            <a:noFill/>
            <a:miter lim="800000"/>
            <a:headEnd/>
            <a:tailEnd/>
          </a:ln>
        </p:spPr>
        <p:txBody>
          <a:bodyPr wrap="none">
            <a:spAutoFit/>
          </a:bodyPr>
          <a:lstStyle/>
          <a:p>
            <a:endParaRPr lang="en-GB" sz="2100" b="1" baseline="0">
              <a:ea typeface="ＭＳ Ｐゴシック" pitchFamily="34" charset="-128"/>
            </a:endParaRPr>
          </a:p>
        </p:txBody>
      </p:sp>
      <p:pic>
        <p:nvPicPr>
          <p:cNvPr id="2" name="Möbius Music Box">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8260" y="611188"/>
            <a:ext cx="9317284" cy="5240972"/>
          </a:xfrm>
          <a:prstGeom prst="rect">
            <a:avLst/>
          </a:prstGeom>
        </p:spPr>
      </p:pic>
    </p:spTree>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4"/>
          <p:cNvSpPr txBox="1">
            <a:spLocks noChangeArrowheads="1"/>
          </p:cNvSpPr>
          <p:nvPr/>
        </p:nvSpPr>
        <p:spPr bwMode="auto">
          <a:xfrm>
            <a:off x="169863" y="611188"/>
            <a:ext cx="184150" cy="412750"/>
          </a:xfrm>
          <a:prstGeom prst="rect">
            <a:avLst/>
          </a:prstGeom>
          <a:noFill/>
          <a:ln w="9525">
            <a:noFill/>
            <a:miter lim="800000"/>
            <a:headEnd/>
            <a:tailEnd/>
          </a:ln>
        </p:spPr>
        <p:txBody>
          <a:bodyPr wrap="none">
            <a:spAutoFit/>
          </a:bodyPr>
          <a:lstStyle/>
          <a:p>
            <a:endParaRPr lang="en-GB" sz="2100" b="1" baseline="0">
              <a:ea typeface="ＭＳ Ｐゴシック" pitchFamily="34" charset="-128"/>
            </a:endParaRPr>
          </a:p>
        </p:txBody>
      </p:sp>
      <p:pic>
        <p:nvPicPr>
          <p:cNvPr id="3" name="Mathematically Correct Breakfas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376177418"/>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4"/>
          <p:cNvSpPr txBox="1">
            <a:spLocks noChangeArrowheads="1"/>
          </p:cNvSpPr>
          <p:nvPr/>
        </p:nvSpPr>
        <p:spPr bwMode="auto">
          <a:xfrm>
            <a:off x="169863" y="611188"/>
            <a:ext cx="184150" cy="412750"/>
          </a:xfrm>
          <a:prstGeom prst="rect">
            <a:avLst/>
          </a:prstGeom>
          <a:noFill/>
          <a:ln w="9525">
            <a:noFill/>
            <a:miter lim="800000"/>
            <a:headEnd/>
            <a:tailEnd/>
          </a:ln>
        </p:spPr>
        <p:txBody>
          <a:bodyPr wrap="none">
            <a:spAutoFit/>
          </a:bodyPr>
          <a:lstStyle/>
          <a:p>
            <a:endParaRPr lang="en-GB" sz="2100" b="1" baseline="0">
              <a:ea typeface="ＭＳ Ｐゴシック" pitchFamily="34" charset="-128"/>
            </a:endParaRPr>
          </a:p>
        </p:txBody>
      </p:sp>
      <p:pic>
        <p:nvPicPr>
          <p:cNvPr id="3" name="Wind and Mr. U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928140561"/>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6" descr="oxford_crest"/>
          <p:cNvPicPr>
            <a:picLocks noChangeAspect="1" noChangeArrowheads="1"/>
          </p:cNvPicPr>
          <p:nvPr/>
        </p:nvPicPr>
        <p:blipFill>
          <a:blip r:embed="rId2"/>
          <a:srcRect/>
          <a:stretch>
            <a:fillRect/>
          </a:stretch>
        </p:blipFill>
        <p:spPr bwMode="auto">
          <a:xfrm>
            <a:off x="395288" y="4724400"/>
            <a:ext cx="1662112" cy="1989138"/>
          </a:xfrm>
          <a:prstGeom prst="rect">
            <a:avLst/>
          </a:prstGeom>
          <a:noFill/>
          <a:ln w="9525">
            <a:noFill/>
            <a:miter lim="800000"/>
            <a:headEnd/>
            <a:tailEnd/>
          </a:ln>
        </p:spPr>
      </p:pic>
      <p:sp>
        <p:nvSpPr>
          <p:cNvPr id="35842" name="Text Box 8"/>
          <p:cNvSpPr txBox="1">
            <a:spLocks noChangeArrowheads="1"/>
          </p:cNvSpPr>
          <p:nvPr/>
        </p:nvSpPr>
        <p:spPr bwMode="auto">
          <a:xfrm>
            <a:off x="2443163" y="404813"/>
            <a:ext cx="3775075" cy="1016000"/>
          </a:xfrm>
          <a:prstGeom prst="rect">
            <a:avLst/>
          </a:prstGeom>
          <a:noFill/>
          <a:ln w="9525">
            <a:noFill/>
            <a:miter lim="800000"/>
            <a:headEnd/>
            <a:tailEnd/>
          </a:ln>
        </p:spPr>
        <p:txBody>
          <a:bodyPr wrap="none">
            <a:spAutoFit/>
          </a:bodyPr>
          <a:lstStyle/>
          <a:p>
            <a:pPr algn="ctr"/>
            <a:r>
              <a:rPr lang="en-GB" sz="3000" b="1" baseline="0">
                <a:ea typeface="ＭＳ Ｐゴシック" pitchFamily="34" charset="-128"/>
              </a:rPr>
              <a:t>MAT199: Math Alive</a:t>
            </a:r>
          </a:p>
          <a:p>
            <a:pPr algn="ctr"/>
            <a:r>
              <a:rPr lang="en-GB" sz="3000" b="1" baseline="0">
                <a:ea typeface="ＭＳ Ｐゴシック" pitchFamily="34" charset="-128"/>
              </a:rPr>
              <a:t>Graph theory</a:t>
            </a:r>
          </a:p>
        </p:txBody>
      </p:sp>
      <p:sp>
        <p:nvSpPr>
          <p:cNvPr id="35843" name="Text Box 9"/>
          <p:cNvSpPr txBox="1">
            <a:spLocks noChangeArrowheads="1"/>
          </p:cNvSpPr>
          <p:nvPr/>
        </p:nvSpPr>
        <p:spPr bwMode="auto">
          <a:xfrm>
            <a:off x="3095625" y="1901825"/>
            <a:ext cx="2376488" cy="503238"/>
          </a:xfrm>
          <a:prstGeom prst="rect">
            <a:avLst/>
          </a:prstGeom>
          <a:noFill/>
          <a:ln w="9525">
            <a:noFill/>
            <a:miter lim="800000"/>
            <a:headEnd/>
            <a:tailEnd/>
          </a:ln>
        </p:spPr>
        <p:txBody>
          <a:bodyPr>
            <a:spAutoFit/>
          </a:bodyPr>
          <a:lstStyle/>
          <a:p>
            <a:pPr algn="ctr">
              <a:spcBef>
                <a:spcPct val="50000"/>
              </a:spcBef>
            </a:pPr>
            <a:r>
              <a:rPr lang="en-GB" sz="2700" baseline="0">
                <a:ea typeface="ＭＳ Ｐゴシック" pitchFamily="34" charset="-128"/>
              </a:rPr>
              <a:t>Ian Griffiths </a:t>
            </a:r>
          </a:p>
        </p:txBody>
      </p:sp>
      <p:sp>
        <p:nvSpPr>
          <p:cNvPr id="35844" name="Text Box 9"/>
          <p:cNvSpPr txBox="1">
            <a:spLocks noChangeArrowheads="1"/>
          </p:cNvSpPr>
          <p:nvPr/>
        </p:nvSpPr>
        <p:spPr bwMode="auto">
          <a:xfrm>
            <a:off x="569913" y="2859088"/>
            <a:ext cx="7759700" cy="1131887"/>
          </a:xfrm>
          <a:prstGeom prst="rect">
            <a:avLst/>
          </a:prstGeom>
          <a:noFill/>
          <a:ln w="9525">
            <a:noFill/>
            <a:miter lim="800000"/>
            <a:headEnd/>
            <a:tailEnd/>
          </a:ln>
        </p:spPr>
        <p:txBody>
          <a:bodyPr>
            <a:spAutoFit/>
          </a:bodyPr>
          <a:lstStyle/>
          <a:p>
            <a:pPr algn="ctr">
              <a:spcBef>
                <a:spcPct val="50000"/>
              </a:spcBef>
            </a:pPr>
            <a:r>
              <a:rPr lang="en-GB" sz="2700" baseline="0">
                <a:ea typeface="ＭＳ Ｐゴシック" pitchFamily="34" charset="-128"/>
              </a:rPr>
              <a:t>Mathematical Institute, University of Oxford,</a:t>
            </a:r>
          </a:p>
          <a:p>
            <a:pPr algn="ctr">
              <a:spcBef>
                <a:spcPct val="50000"/>
              </a:spcBef>
            </a:pPr>
            <a:r>
              <a:rPr lang="en-GB" sz="2700" baseline="0">
                <a:ea typeface="ＭＳ Ｐゴシック" pitchFamily="34" charset="-128"/>
              </a:rPr>
              <a:t>Department of Mathematics, Princeton University</a:t>
            </a:r>
          </a:p>
        </p:txBody>
      </p:sp>
      <p:pic>
        <p:nvPicPr>
          <p:cNvPr id="35845" name="Picture 1"/>
          <p:cNvPicPr>
            <a:picLocks noChangeAspect="1"/>
          </p:cNvPicPr>
          <p:nvPr/>
        </p:nvPicPr>
        <p:blipFill>
          <a:blip r:embed="rId3"/>
          <a:srcRect/>
          <a:stretch>
            <a:fillRect/>
          </a:stretch>
        </p:blipFill>
        <p:spPr bwMode="auto">
          <a:xfrm>
            <a:off x="7197725" y="4635500"/>
            <a:ext cx="1547813" cy="1970088"/>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descr="konigsberg_bridge2"/>
          <p:cNvPicPr>
            <a:picLocks noChangeAspect="1" noChangeArrowheads="1"/>
          </p:cNvPicPr>
          <p:nvPr/>
        </p:nvPicPr>
        <p:blipFill>
          <a:blip r:embed="rId2"/>
          <a:srcRect/>
          <a:stretch>
            <a:fillRect/>
          </a:stretch>
        </p:blipFill>
        <p:spPr bwMode="auto">
          <a:xfrm>
            <a:off x="830263" y="655638"/>
            <a:ext cx="7618412" cy="6096000"/>
          </a:xfrm>
          <a:prstGeom prst="rect">
            <a:avLst/>
          </a:prstGeom>
          <a:noFill/>
          <a:ln w="9525">
            <a:noFill/>
            <a:miter lim="800000"/>
            <a:headEnd/>
            <a:tailEnd/>
          </a:ln>
        </p:spPr>
      </p:pic>
      <p:sp>
        <p:nvSpPr>
          <p:cNvPr id="67586" name="Text Box 4"/>
          <p:cNvSpPr txBox="1">
            <a:spLocks noChangeArrowheads="1"/>
          </p:cNvSpPr>
          <p:nvPr/>
        </p:nvSpPr>
        <p:spPr bwMode="auto">
          <a:xfrm>
            <a:off x="169863" y="611188"/>
            <a:ext cx="184150" cy="412750"/>
          </a:xfrm>
          <a:prstGeom prst="rect">
            <a:avLst/>
          </a:prstGeom>
          <a:noFill/>
          <a:ln w="9525">
            <a:noFill/>
            <a:miter lim="800000"/>
            <a:headEnd/>
            <a:tailEnd/>
          </a:ln>
        </p:spPr>
        <p:txBody>
          <a:bodyPr wrap="none">
            <a:spAutoFit/>
          </a:bodyPr>
          <a:lstStyle/>
          <a:p>
            <a:endParaRPr lang="en-GB" sz="2100" b="1" baseline="0">
              <a:ea typeface="ＭＳ Ｐゴシック" pitchFamily="34" charset="-128"/>
            </a:endParaRPr>
          </a:p>
        </p:txBody>
      </p:sp>
      <p:sp>
        <p:nvSpPr>
          <p:cNvPr id="67587" name="Rectangle 6"/>
          <p:cNvSpPr>
            <a:spLocks noChangeArrowheads="1"/>
          </p:cNvSpPr>
          <p:nvPr/>
        </p:nvSpPr>
        <p:spPr bwMode="auto">
          <a:xfrm>
            <a:off x="1277938" y="3638550"/>
            <a:ext cx="1514475" cy="366713"/>
          </a:xfrm>
          <a:prstGeom prst="rect">
            <a:avLst/>
          </a:prstGeom>
          <a:noFill/>
          <a:ln w="9525">
            <a:noFill/>
            <a:miter lim="800000"/>
            <a:headEnd/>
            <a:tailEnd/>
          </a:ln>
        </p:spPr>
        <p:txBody>
          <a:bodyPr>
            <a:spAutoFit/>
          </a:bodyPr>
          <a:lstStyle/>
          <a:p>
            <a:pPr marL="285750" indent="-285750" algn="ctr">
              <a:buFont typeface="Arial" charset="0"/>
              <a:buNone/>
            </a:pPr>
            <a:r>
              <a:rPr lang="en-US" b="1" baseline="0">
                <a:latin typeface="Calibri" pitchFamily="34" charset="0"/>
              </a:rPr>
              <a:t>Pregel River</a:t>
            </a:r>
            <a:r>
              <a:rPr lang="en-US" sz="1600" baseline="0">
                <a:latin typeface="Calibri" pitchFamily="34" charset="0"/>
              </a:rPr>
              <a:t> </a:t>
            </a:r>
            <a:endParaRPr lang="en-US" baseline="0">
              <a:latin typeface="Calibri" pitchFamily="34" charset="0"/>
            </a:endParaRPr>
          </a:p>
        </p:txBody>
      </p:sp>
      <p:sp>
        <p:nvSpPr>
          <p:cNvPr id="67588" name="Rectangle 6"/>
          <p:cNvSpPr>
            <a:spLocks noChangeArrowheads="1"/>
          </p:cNvSpPr>
          <p:nvPr/>
        </p:nvSpPr>
        <p:spPr bwMode="auto">
          <a:xfrm>
            <a:off x="2697163" y="3622675"/>
            <a:ext cx="2697162" cy="366713"/>
          </a:xfrm>
          <a:prstGeom prst="rect">
            <a:avLst/>
          </a:prstGeom>
          <a:noFill/>
          <a:ln w="9525">
            <a:noFill/>
            <a:miter lim="800000"/>
            <a:headEnd/>
            <a:tailEnd/>
          </a:ln>
        </p:spPr>
        <p:txBody>
          <a:bodyPr>
            <a:spAutoFit/>
          </a:bodyPr>
          <a:lstStyle/>
          <a:p>
            <a:pPr marL="285750" indent="-285750" algn="ctr">
              <a:buFont typeface="Arial" charset="0"/>
              <a:buNone/>
            </a:pPr>
            <a:r>
              <a:rPr lang="en-US" b="1" baseline="0">
                <a:latin typeface="Calibri" pitchFamily="34" charset="0"/>
              </a:rPr>
              <a:t>Kneiphof</a:t>
            </a:r>
            <a:r>
              <a:rPr lang="en-US" sz="1600" baseline="0">
                <a:latin typeface="Calibri" pitchFamily="34" charset="0"/>
              </a:rPr>
              <a:t> </a:t>
            </a:r>
            <a:endParaRPr lang="en-US" baseline="0">
              <a:latin typeface="Calibri" pitchFamily="34" charset="0"/>
            </a:endParaRPr>
          </a:p>
        </p:txBody>
      </p:sp>
      <p:sp>
        <p:nvSpPr>
          <p:cNvPr id="67589" name="Text Box 2"/>
          <p:cNvSpPr txBox="1">
            <a:spLocks noChangeArrowheads="1"/>
          </p:cNvSpPr>
          <p:nvPr/>
        </p:nvSpPr>
        <p:spPr bwMode="auto">
          <a:xfrm>
            <a:off x="1800225" y="44450"/>
            <a:ext cx="5514975" cy="579438"/>
          </a:xfrm>
          <a:prstGeom prst="rect">
            <a:avLst/>
          </a:prstGeom>
          <a:noFill/>
          <a:ln w="9525">
            <a:noFill/>
            <a:miter lim="800000"/>
            <a:headEnd/>
            <a:tailEnd/>
          </a:ln>
        </p:spPr>
        <p:txBody>
          <a:bodyPr wrap="none">
            <a:spAutoFit/>
          </a:bodyPr>
          <a:lstStyle/>
          <a:p>
            <a:pPr algn="ctr"/>
            <a:r>
              <a:rPr lang="en-GB" sz="3200" baseline="0">
                <a:latin typeface="Calibri" pitchFamily="34" charset="0"/>
                <a:ea typeface="ＭＳ Ｐゴシック" pitchFamily="34" charset="-128"/>
              </a:rPr>
              <a:t>The seven bridges of Königsberg</a:t>
            </a:r>
          </a:p>
        </p:txBody>
      </p:sp>
    </p:spTree>
    <p:extLst>
      <p:ext uri="{BB962C8B-B14F-4D97-AF65-F5344CB8AC3E}">
        <p14:creationId xmlns:p14="http://schemas.microsoft.com/office/powerpoint/2010/main" val="3276244183"/>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2"/>
          <p:cNvSpPr txBox="1">
            <a:spLocks noChangeArrowheads="1"/>
          </p:cNvSpPr>
          <p:nvPr/>
        </p:nvSpPr>
        <p:spPr bwMode="auto">
          <a:xfrm>
            <a:off x="2851150" y="44450"/>
            <a:ext cx="3413125" cy="584200"/>
          </a:xfrm>
          <a:prstGeom prst="rect">
            <a:avLst/>
          </a:prstGeom>
          <a:noFill/>
          <a:ln w="9525">
            <a:noFill/>
            <a:miter lim="800000"/>
            <a:headEnd/>
            <a:tailEnd/>
          </a:ln>
        </p:spPr>
        <p:txBody>
          <a:bodyPr wrap="none">
            <a:spAutoFit/>
          </a:bodyPr>
          <a:lstStyle/>
          <a:p>
            <a:pPr algn="ctr"/>
            <a:r>
              <a:rPr lang="en-GB" sz="3200" baseline="0">
                <a:latin typeface="Calibri" pitchFamily="34" charset="0"/>
                <a:ea typeface="ＭＳ Ｐゴシック" pitchFamily="34" charset="-128"/>
              </a:rPr>
              <a:t>Examples of graphs</a:t>
            </a:r>
          </a:p>
        </p:txBody>
      </p:sp>
      <p:sp>
        <p:nvSpPr>
          <p:cNvPr id="36866" name="Text Box 4"/>
          <p:cNvSpPr txBox="1">
            <a:spLocks noChangeArrowheads="1"/>
          </p:cNvSpPr>
          <p:nvPr/>
        </p:nvSpPr>
        <p:spPr bwMode="auto">
          <a:xfrm>
            <a:off x="169863" y="611188"/>
            <a:ext cx="184150" cy="412750"/>
          </a:xfrm>
          <a:prstGeom prst="rect">
            <a:avLst/>
          </a:prstGeom>
          <a:noFill/>
          <a:ln w="9525">
            <a:noFill/>
            <a:miter lim="800000"/>
            <a:headEnd/>
            <a:tailEnd/>
          </a:ln>
        </p:spPr>
        <p:txBody>
          <a:bodyPr wrap="none">
            <a:spAutoFit/>
          </a:bodyPr>
          <a:lstStyle/>
          <a:p>
            <a:endParaRPr lang="en-GB" sz="2100" b="1" baseline="0">
              <a:ea typeface="ＭＳ Ｐゴシック" pitchFamily="34" charset="-128"/>
            </a:endParaRPr>
          </a:p>
        </p:txBody>
      </p:sp>
      <p:pic>
        <p:nvPicPr>
          <p:cNvPr id="36867" name="Picture 5"/>
          <p:cNvPicPr>
            <a:picLocks noChangeAspect="1"/>
          </p:cNvPicPr>
          <p:nvPr/>
        </p:nvPicPr>
        <p:blipFill>
          <a:blip r:embed="rId2"/>
          <a:srcRect/>
          <a:stretch>
            <a:fillRect/>
          </a:stretch>
        </p:blipFill>
        <p:spPr bwMode="auto">
          <a:xfrm>
            <a:off x="1616075" y="1266825"/>
            <a:ext cx="5757863" cy="5178425"/>
          </a:xfrm>
          <a:prstGeom prst="rect">
            <a:avLst/>
          </a:prstGeom>
          <a:noFill/>
          <a:ln w="9525">
            <a:noFill/>
            <a:miter lim="800000"/>
            <a:headEnd/>
            <a:tailEnd/>
          </a:ln>
        </p:spPr>
      </p:pic>
      <p:sp>
        <p:nvSpPr>
          <p:cNvPr id="36868" name="Rectangle 6"/>
          <p:cNvSpPr>
            <a:spLocks noChangeArrowheads="1"/>
          </p:cNvSpPr>
          <p:nvPr/>
        </p:nvSpPr>
        <p:spPr bwMode="auto">
          <a:xfrm>
            <a:off x="354013" y="725488"/>
            <a:ext cx="7977187" cy="368300"/>
          </a:xfrm>
          <a:prstGeom prst="rect">
            <a:avLst/>
          </a:prstGeom>
          <a:noFill/>
          <a:ln w="9525">
            <a:noFill/>
            <a:miter lim="800000"/>
            <a:headEnd/>
            <a:tailEnd/>
          </a:ln>
        </p:spPr>
        <p:txBody>
          <a:bodyPr>
            <a:spAutoFit/>
          </a:bodyPr>
          <a:lstStyle/>
          <a:p>
            <a:pPr marL="285750" indent="-285750">
              <a:buFont typeface="Arial" charset="0"/>
              <a:buChar char="•"/>
            </a:pPr>
            <a:r>
              <a:rPr lang="en-US" baseline="0">
                <a:latin typeface="Calibri" pitchFamily="34" charset="0"/>
              </a:rPr>
              <a:t>The New York City Subway map.</a:t>
            </a:r>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2"/>
          <p:cNvSpPr txBox="1">
            <a:spLocks noChangeArrowheads="1"/>
          </p:cNvSpPr>
          <p:nvPr/>
        </p:nvSpPr>
        <p:spPr bwMode="auto">
          <a:xfrm>
            <a:off x="2851150" y="44450"/>
            <a:ext cx="3413125" cy="584200"/>
          </a:xfrm>
          <a:prstGeom prst="rect">
            <a:avLst/>
          </a:prstGeom>
          <a:noFill/>
          <a:ln w="9525">
            <a:noFill/>
            <a:miter lim="800000"/>
            <a:headEnd/>
            <a:tailEnd/>
          </a:ln>
        </p:spPr>
        <p:txBody>
          <a:bodyPr wrap="none">
            <a:spAutoFit/>
          </a:bodyPr>
          <a:lstStyle/>
          <a:p>
            <a:pPr algn="ctr"/>
            <a:r>
              <a:rPr lang="en-GB" sz="3200" baseline="0">
                <a:latin typeface="Calibri" pitchFamily="34" charset="0"/>
                <a:ea typeface="ＭＳ Ｐゴシック" pitchFamily="34" charset="-128"/>
              </a:rPr>
              <a:t>Examples of graphs</a:t>
            </a:r>
          </a:p>
        </p:txBody>
      </p:sp>
      <p:sp>
        <p:nvSpPr>
          <p:cNvPr id="37890" name="Text Box 4"/>
          <p:cNvSpPr txBox="1">
            <a:spLocks noChangeArrowheads="1"/>
          </p:cNvSpPr>
          <p:nvPr/>
        </p:nvSpPr>
        <p:spPr bwMode="auto">
          <a:xfrm>
            <a:off x="169863" y="611188"/>
            <a:ext cx="184150" cy="412750"/>
          </a:xfrm>
          <a:prstGeom prst="rect">
            <a:avLst/>
          </a:prstGeom>
          <a:noFill/>
          <a:ln w="9525">
            <a:noFill/>
            <a:miter lim="800000"/>
            <a:headEnd/>
            <a:tailEnd/>
          </a:ln>
        </p:spPr>
        <p:txBody>
          <a:bodyPr wrap="none">
            <a:spAutoFit/>
          </a:bodyPr>
          <a:lstStyle/>
          <a:p>
            <a:endParaRPr lang="en-GB" sz="2100" b="1" baseline="0">
              <a:ea typeface="ＭＳ Ｐゴシック" pitchFamily="34" charset="-128"/>
            </a:endParaRPr>
          </a:p>
        </p:txBody>
      </p:sp>
      <p:sp>
        <p:nvSpPr>
          <p:cNvPr id="37891" name="Rectangle 6"/>
          <p:cNvSpPr>
            <a:spLocks noChangeArrowheads="1"/>
          </p:cNvSpPr>
          <p:nvPr/>
        </p:nvSpPr>
        <p:spPr bwMode="auto">
          <a:xfrm>
            <a:off x="354013" y="644525"/>
            <a:ext cx="7977187" cy="369888"/>
          </a:xfrm>
          <a:prstGeom prst="rect">
            <a:avLst/>
          </a:prstGeom>
          <a:noFill/>
          <a:ln w="9525">
            <a:noFill/>
            <a:miter lim="800000"/>
            <a:headEnd/>
            <a:tailEnd/>
          </a:ln>
        </p:spPr>
        <p:txBody>
          <a:bodyPr>
            <a:spAutoFit/>
          </a:bodyPr>
          <a:lstStyle/>
          <a:p>
            <a:pPr marL="285750" indent="-285750">
              <a:buFont typeface="Arial" charset="0"/>
              <a:buChar char="•"/>
            </a:pPr>
            <a:r>
              <a:rPr lang="en-US" baseline="0">
                <a:latin typeface="Calibri" pitchFamily="34" charset="0"/>
              </a:rPr>
              <a:t>The London Underground map.</a:t>
            </a:r>
          </a:p>
        </p:txBody>
      </p:sp>
      <p:pic>
        <p:nvPicPr>
          <p:cNvPr id="37892" name="Picture 1"/>
          <p:cNvPicPr>
            <a:picLocks noChangeAspect="1"/>
          </p:cNvPicPr>
          <p:nvPr/>
        </p:nvPicPr>
        <p:blipFill>
          <a:blip r:embed="rId2"/>
          <a:srcRect/>
          <a:stretch>
            <a:fillRect/>
          </a:stretch>
        </p:blipFill>
        <p:spPr bwMode="auto">
          <a:xfrm>
            <a:off x="1236663" y="1093788"/>
            <a:ext cx="6396037" cy="4275137"/>
          </a:xfrm>
          <a:prstGeom prst="rect">
            <a:avLst/>
          </a:prstGeom>
          <a:noFill/>
          <a:ln w="9525">
            <a:noFill/>
            <a:miter lim="800000"/>
            <a:headEnd/>
            <a:tailEnd/>
          </a:ln>
        </p:spPr>
      </p:pic>
      <p:pic>
        <p:nvPicPr>
          <p:cNvPr id="3" name="Picture 2"/>
          <p:cNvPicPr>
            <a:picLocks noChangeAspect="1"/>
          </p:cNvPicPr>
          <p:nvPr/>
        </p:nvPicPr>
        <p:blipFill>
          <a:blip r:embed="rId3"/>
          <a:srcRect/>
          <a:stretch>
            <a:fillRect/>
          </a:stretch>
        </p:blipFill>
        <p:spPr bwMode="auto">
          <a:xfrm>
            <a:off x="6115050" y="3763963"/>
            <a:ext cx="2844800" cy="2844800"/>
          </a:xfrm>
          <a:prstGeom prst="rect">
            <a:avLst/>
          </a:prstGeom>
          <a:noFill/>
          <a:ln w="9525">
            <a:noFill/>
            <a:miter lim="800000"/>
            <a:headEnd/>
            <a:tailEnd/>
          </a:ln>
        </p:spPr>
      </p:pic>
      <p:sp>
        <p:nvSpPr>
          <p:cNvPr id="8" name="Rectangle 7"/>
          <p:cNvSpPr>
            <a:spLocks noChangeArrowheads="1"/>
          </p:cNvSpPr>
          <p:nvPr/>
        </p:nvSpPr>
        <p:spPr bwMode="auto">
          <a:xfrm>
            <a:off x="354013" y="5610225"/>
            <a:ext cx="5421312" cy="646113"/>
          </a:xfrm>
          <a:prstGeom prst="rect">
            <a:avLst/>
          </a:prstGeom>
          <a:noFill/>
          <a:ln w="9525">
            <a:noFill/>
            <a:miter lim="800000"/>
            <a:headEnd/>
            <a:tailEnd/>
          </a:ln>
        </p:spPr>
        <p:txBody>
          <a:bodyPr>
            <a:spAutoFit/>
          </a:bodyPr>
          <a:lstStyle/>
          <a:p>
            <a:pPr marL="285750" indent="-285750">
              <a:buFont typeface="Arial" charset="0"/>
              <a:buChar char="•"/>
            </a:pPr>
            <a:r>
              <a:rPr lang="en-US" baseline="0">
                <a:latin typeface="Calibri" pitchFamily="34" charset="0"/>
              </a:rPr>
              <a:t>This map celebrates is 80</a:t>
            </a:r>
            <a:r>
              <a:rPr lang="en-US" baseline="30000">
                <a:latin typeface="Calibri" pitchFamily="34" charset="0"/>
              </a:rPr>
              <a:t>th</a:t>
            </a:r>
            <a:r>
              <a:rPr lang="en-US" baseline="0">
                <a:latin typeface="Calibri" pitchFamily="34" charset="0"/>
              </a:rPr>
              <a:t> anniversary this year and was designed by Harry Beck.</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 Box 2"/>
          <p:cNvSpPr txBox="1">
            <a:spLocks noChangeArrowheads="1"/>
          </p:cNvSpPr>
          <p:nvPr/>
        </p:nvSpPr>
        <p:spPr bwMode="auto">
          <a:xfrm>
            <a:off x="2776712" y="44450"/>
            <a:ext cx="3562001" cy="584775"/>
          </a:xfrm>
          <a:prstGeom prst="rect">
            <a:avLst/>
          </a:prstGeom>
          <a:noFill/>
          <a:ln w="9525">
            <a:noFill/>
            <a:miter lim="800000"/>
            <a:headEnd/>
            <a:tailEnd/>
          </a:ln>
        </p:spPr>
        <p:txBody>
          <a:bodyPr wrap="none">
            <a:spAutoFit/>
          </a:bodyPr>
          <a:lstStyle/>
          <a:p>
            <a:pPr algn="ctr"/>
            <a:r>
              <a:rPr lang="en-GB" sz="3200" baseline="0" dirty="0">
                <a:latin typeface="Calibri" pitchFamily="34" charset="0"/>
                <a:ea typeface="ＭＳ Ｐゴシック" pitchFamily="34" charset="-128"/>
              </a:rPr>
              <a:t>Summary of </a:t>
            </a:r>
            <a:r>
              <a:rPr lang="en-GB" sz="3200" baseline="0" dirty="0" smtClean="0">
                <a:latin typeface="Calibri" pitchFamily="34" charset="0"/>
                <a:ea typeface="ＭＳ Ｐゴシック" pitchFamily="34" charset="-128"/>
              </a:rPr>
              <a:t>lecture</a:t>
            </a:r>
            <a:endParaRPr lang="en-GB" sz="3200" baseline="0" dirty="0">
              <a:latin typeface="Calibri" pitchFamily="34" charset="0"/>
              <a:ea typeface="ＭＳ Ｐゴシック" pitchFamily="34" charset="-128"/>
            </a:endParaRPr>
          </a:p>
        </p:txBody>
      </p:sp>
      <p:sp>
        <p:nvSpPr>
          <p:cNvPr id="38914" name="Text Box 4"/>
          <p:cNvSpPr txBox="1">
            <a:spLocks noChangeArrowheads="1"/>
          </p:cNvSpPr>
          <p:nvPr/>
        </p:nvSpPr>
        <p:spPr bwMode="auto">
          <a:xfrm>
            <a:off x="169863" y="611188"/>
            <a:ext cx="184150" cy="412750"/>
          </a:xfrm>
          <a:prstGeom prst="rect">
            <a:avLst/>
          </a:prstGeom>
          <a:noFill/>
          <a:ln w="9525">
            <a:noFill/>
            <a:miter lim="800000"/>
            <a:headEnd/>
            <a:tailEnd/>
          </a:ln>
        </p:spPr>
        <p:txBody>
          <a:bodyPr wrap="none">
            <a:spAutoFit/>
          </a:bodyPr>
          <a:lstStyle/>
          <a:p>
            <a:endParaRPr lang="en-GB" sz="2100" b="1" baseline="0">
              <a:ea typeface="ＭＳ Ｐゴシック" pitchFamily="34" charset="-128"/>
            </a:endParaRPr>
          </a:p>
        </p:txBody>
      </p:sp>
      <p:sp>
        <p:nvSpPr>
          <p:cNvPr id="7" name="Rectangle 6"/>
          <p:cNvSpPr/>
          <p:nvPr/>
        </p:nvSpPr>
        <p:spPr>
          <a:xfrm>
            <a:off x="257175" y="907448"/>
            <a:ext cx="8074025" cy="4246562"/>
          </a:xfrm>
          <a:prstGeom prst="rect">
            <a:avLst/>
          </a:prstGeom>
        </p:spPr>
        <p:txBody>
          <a:bodyPr>
            <a:spAutoFit/>
          </a:bodyPr>
          <a:lstStyle/>
          <a:p>
            <a:pPr marL="285750" indent="-285750" fontAlgn="auto">
              <a:spcBef>
                <a:spcPts val="0"/>
              </a:spcBef>
              <a:spcAft>
                <a:spcPts val="0"/>
              </a:spcAft>
              <a:buFont typeface="Arial"/>
              <a:buChar char="•"/>
              <a:defRPr/>
            </a:pPr>
            <a:r>
              <a:rPr lang="en-US" baseline="0" dirty="0">
                <a:latin typeface="+mn-lt"/>
                <a:cs typeface="+mn-cs"/>
              </a:rPr>
              <a:t>The K</a:t>
            </a:r>
            <a:r>
              <a:rPr lang="en-GB" baseline="0" dirty="0" err="1">
                <a:latin typeface="Calibri" charset="0"/>
                <a:cs typeface="+mn-cs"/>
              </a:rPr>
              <a:t>ö</a:t>
            </a:r>
            <a:r>
              <a:rPr lang="en-US" baseline="0" dirty="0" err="1">
                <a:latin typeface="+mn-lt"/>
                <a:cs typeface="+mn-cs"/>
              </a:rPr>
              <a:t>nigsberg</a:t>
            </a:r>
            <a:r>
              <a:rPr lang="en-US" baseline="0" dirty="0">
                <a:latin typeface="+mn-lt"/>
                <a:cs typeface="+mn-cs"/>
              </a:rPr>
              <a:t> bridge problem. </a:t>
            </a:r>
          </a:p>
          <a:p>
            <a:pPr marL="285750" indent="-285750" fontAlgn="auto">
              <a:spcBef>
                <a:spcPts val="0"/>
              </a:spcBef>
              <a:spcAft>
                <a:spcPts val="0"/>
              </a:spcAft>
              <a:buFont typeface="Arial"/>
              <a:buChar char="•"/>
              <a:defRPr/>
            </a:pPr>
            <a:endParaRPr lang="en-US" baseline="0" dirty="0">
              <a:latin typeface="+mn-lt"/>
              <a:cs typeface="+mn-cs"/>
            </a:endParaRPr>
          </a:p>
          <a:p>
            <a:pPr marL="285750" indent="-285750" fontAlgn="auto">
              <a:spcBef>
                <a:spcPts val="0"/>
              </a:spcBef>
              <a:spcAft>
                <a:spcPts val="0"/>
              </a:spcAft>
              <a:buFont typeface="Arial"/>
              <a:buChar char="•"/>
              <a:defRPr/>
            </a:pPr>
            <a:endParaRPr lang="en-US" baseline="0" dirty="0">
              <a:latin typeface="+mn-lt"/>
              <a:cs typeface="+mn-cs"/>
            </a:endParaRPr>
          </a:p>
          <a:p>
            <a:pPr marL="285750" indent="-285750" fontAlgn="auto">
              <a:spcBef>
                <a:spcPts val="0"/>
              </a:spcBef>
              <a:spcAft>
                <a:spcPts val="0"/>
              </a:spcAft>
              <a:buFont typeface="Arial"/>
              <a:buChar char="•"/>
              <a:defRPr/>
            </a:pPr>
            <a:endParaRPr lang="en-US" baseline="0" dirty="0">
              <a:latin typeface="+mn-lt"/>
              <a:cs typeface="+mn-cs"/>
            </a:endParaRPr>
          </a:p>
          <a:p>
            <a:pPr marL="285750" indent="-285750" fontAlgn="auto">
              <a:spcBef>
                <a:spcPts val="0"/>
              </a:spcBef>
              <a:spcAft>
                <a:spcPts val="0"/>
              </a:spcAft>
              <a:buFont typeface="Arial"/>
              <a:buChar char="•"/>
              <a:defRPr/>
            </a:pPr>
            <a:endParaRPr lang="en-US" baseline="0" dirty="0">
              <a:latin typeface="+mn-lt"/>
              <a:cs typeface="+mn-cs"/>
            </a:endParaRPr>
          </a:p>
          <a:p>
            <a:pPr fontAlgn="auto">
              <a:spcBef>
                <a:spcPts val="0"/>
              </a:spcBef>
              <a:spcAft>
                <a:spcPts val="0"/>
              </a:spcAft>
              <a:defRPr/>
            </a:pPr>
            <a:endParaRPr lang="en-US" baseline="0" dirty="0">
              <a:latin typeface="+mn-lt"/>
              <a:cs typeface="+mn-cs"/>
            </a:endParaRPr>
          </a:p>
          <a:p>
            <a:pPr marL="285750" indent="-285750" fontAlgn="auto">
              <a:spcBef>
                <a:spcPts val="0"/>
              </a:spcBef>
              <a:spcAft>
                <a:spcPts val="0"/>
              </a:spcAft>
              <a:buFont typeface="Arial"/>
              <a:buChar char="•"/>
              <a:defRPr/>
            </a:pPr>
            <a:endParaRPr lang="en-US" baseline="0" dirty="0">
              <a:latin typeface="+mn-lt"/>
              <a:cs typeface="+mn-cs"/>
            </a:endParaRPr>
          </a:p>
          <a:p>
            <a:pPr marL="285750" indent="-285750" fontAlgn="auto">
              <a:spcBef>
                <a:spcPts val="0"/>
              </a:spcBef>
              <a:spcAft>
                <a:spcPts val="0"/>
              </a:spcAft>
              <a:buFont typeface="Arial"/>
              <a:buChar char="•"/>
              <a:defRPr/>
            </a:pPr>
            <a:endParaRPr lang="en-US" baseline="0" dirty="0">
              <a:latin typeface="+mn-lt"/>
              <a:cs typeface="+mn-cs"/>
            </a:endParaRPr>
          </a:p>
          <a:p>
            <a:pPr marL="285750" indent="-285750" fontAlgn="auto">
              <a:spcBef>
                <a:spcPts val="0"/>
              </a:spcBef>
              <a:spcAft>
                <a:spcPts val="0"/>
              </a:spcAft>
              <a:buFont typeface="Arial"/>
              <a:buChar char="•"/>
              <a:defRPr/>
            </a:pPr>
            <a:endParaRPr lang="en-US" baseline="0" dirty="0">
              <a:latin typeface="+mn-lt"/>
              <a:cs typeface="+mn-cs"/>
            </a:endParaRPr>
          </a:p>
          <a:p>
            <a:pPr marL="285750" indent="-285750" fontAlgn="auto">
              <a:spcBef>
                <a:spcPts val="0"/>
              </a:spcBef>
              <a:spcAft>
                <a:spcPts val="0"/>
              </a:spcAft>
              <a:buFont typeface="Arial"/>
              <a:buChar char="•"/>
              <a:defRPr/>
            </a:pPr>
            <a:endParaRPr lang="en-US" baseline="0" dirty="0">
              <a:latin typeface="+mn-lt"/>
              <a:cs typeface="+mn-cs"/>
            </a:endParaRPr>
          </a:p>
          <a:p>
            <a:pPr marL="285750" indent="-285750" fontAlgn="auto">
              <a:spcBef>
                <a:spcPts val="0"/>
              </a:spcBef>
              <a:spcAft>
                <a:spcPts val="0"/>
              </a:spcAft>
              <a:buFont typeface="Arial"/>
              <a:buChar char="•"/>
              <a:defRPr/>
            </a:pPr>
            <a:endParaRPr lang="en-US" baseline="0" dirty="0">
              <a:latin typeface="+mn-lt"/>
              <a:cs typeface="+mn-cs"/>
            </a:endParaRPr>
          </a:p>
          <a:p>
            <a:pPr marL="285750" indent="-285750" fontAlgn="auto">
              <a:spcBef>
                <a:spcPts val="0"/>
              </a:spcBef>
              <a:spcAft>
                <a:spcPts val="0"/>
              </a:spcAft>
              <a:buFont typeface="Arial"/>
              <a:buChar char="•"/>
              <a:defRPr/>
            </a:pPr>
            <a:endParaRPr lang="en-US" baseline="0" dirty="0">
              <a:latin typeface="+mn-lt"/>
              <a:cs typeface="+mn-cs"/>
            </a:endParaRPr>
          </a:p>
          <a:p>
            <a:pPr marL="285750" indent="-285750" fontAlgn="auto">
              <a:spcBef>
                <a:spcPts val="0"/>
              </a:spcBef>
              <a:spcAft>
                <a:spcPts val="0"/>
              </a:spcAft>
              <a:buFont typeface="Arial"/>
              <a:buChar char="•"/>
              <a:defRPr/>
            </a:pPr>
            <a:endParaRPr lang="en-US" baseline="0" dirty="0">
              <a:latin typeface="+mn-lt"/>
              <a:cs typeface="+mn-cs"/>
            </a:endParaRPr>
          </a:p>
          <a:p>
            <a:pPr marL="285750" indent="-285750" fontAlgn="auto">
              <a:spcBef>
                <a:spcPts val="0"/>
              </a:spcBef>
              <a:spcAft>
                <a:spcPts val="0"/>
              </a:spcAft>
              <a:buFont typeface="Arial"/>
              <a:buChar char="•"/>
              <a:defRPr/>
            </a:pPr>
            <a:r>
              <a:rPr lang="en-US" baseline="0" dirty="0">
                <a:latin typeface="+mn-lt"/>
                <a:cs typeface="+mn-cs"/>
              </a:rPr>
              <a:t>A graph is an assembly of vertices (points) and edges. The only rule is that each edge starts at a vertex and ends at a vertex.</a:t>
            </a:r>
          </a:p>
        </p:txBody>
      </p:sp>
      <p:pic>
        <p:nvPicPr>
          <p:cNvPr id="38919" name="Picture 8"/>
          <p:cNvPicPr>
            <a:picLocks noChangeAspect="1"/>
          </p:cNvPicPr>
          <p:nvPr/>
        </p:nvPicPr>
        <p:blipFill>
          <a:blip r:embed="rId2"/>
          <a:srcRect/>
          <a:stretch>
            <a:fillRect/>
          </a:stretch>
        </p:blipFill>
        <p:spPr bwMode="auto">
          <a:xfrm>
            <a:off x="2347913" y="1405923"/>
            <a:ext cx="4332287" cy="28194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2"/>
          <p:cNvSpPr txBox="1">
            <a:spLocks noChangeArrowheads="1"/>
          </p:cNvSpPr>
          <p:nvPr/>
        </p:nvSpPr>
        <p:spPr bwMode="auto">
          <a:xfrm>
            <a:off x="3294063" y="44450"/>
            <a:ext cx="2527300" cy="584200"/>
          </a:xfrm>
          <a:prstGeom prst="rect">
            <a:avLst/>
          </a:prstGeom>
          <a:noFill/>
          <a:ln w="9525">
            <a:noFill/>
            <a:miter lim="800000"/>
            <a:headEnd/>
            <a:tailEnd/>
          </a:ln>
        </p:spPr>
        <p:txBody>
          <a:bodyPr wrap="none">
            <a:spAutoFit/>
          </a:bodyPr>
          <a:lstStyle/>
          <a:p>
            <a:pPr algn="ctr"/>
            <a:r>
              <a:rPr lang="en-GB" sz="3200" baseline="0">
                <a:latin typeface="Calibri" pitchFamily="34" charset="0"/>
                <a:ea typeface="ＭＳ Ｐゴシック" pitchFamily="34" charset="-128"/>
              </a:rPr>
              <a:t>Isomorphisms</a:t>
            </a:r>
          </a:p>
        </p:txBody>
      </p:sp>
      <p:sp>
        <p:nvSpPr>
          <p:cNvPr id="39938" name="Text Box 4"/>
          <p:cNvSpPr txBox="1">
            <a:spLocks noChangeArrowheads="1"/>
          </p:cNvSpPr>
          <p:nvPr/>
        </p:nvSpPr>
        <p:spPr bwMode="auto">
          <a:xfrm>
            <a:off x="169863" y="611188"/>
            <a:ext cx="184150" cy="412750"/>
          </a:xfrm>
          <a:prstGeom prst="rect">
            <a:avLst/>
          </a:prstGeom>
          <a:noFill/>
          <a:ln w="9525">
            <a:noFill/>
            <a:miter lim="800000"/>
            <a:headEnd/>
            <a:tailEnd/>
          </a:ln>
        </p:spPr>
        <p:txBody>
          <a:bodyPr wrap="none">
            <a:spAutoFit/>
          </a:bodyPr>
          <a:lstStyle/>
          <a:p>
            <a:endParaRPr lang="en-GB" sz="2100" b="1" baseline="0">
              <a:ea typeface="ＭＳ Ｐゴシック" pitchFamily="34" charset="-128"/>
            </a:endParaRPr>
          </a:p>
        </p:txBody>
      </p:sp>
      <p:pic>
        <p:nvPicPr>
          <p:cNvPr id="39939" name="Picture 4" descr="Screen Shot 2013-04-18 at 09.26.15.png"/>
          <p:cNvPicPr>
            <a:picLocks noChangeAspect="1"/>
          </p:cNvPicPr>
          <p:nvPr/>
        </p:nvPicPr>
        <p:blipFill>
          <a:blip r:embed="rId2"/>
          <a:srcRect/>
          <a:stretch>
            <a:fillRect/>
          </a:stretch>
        </p:blipFill>
        <p:spPr bwMode="auto">
          <a:xfrm>
            <a:off x="2159000" y="1458913"/>
            <a:ext cx="4457700" cy="1841500"/>
          </a:xfrm>
          <a:prstGeom prst="rect">
            <a:avLst/>
          </a:prstGeom>
          <a:noFill/>
          <a:ln w="9525">
            <a:noFill/>
            <a:miter lim="800000"/>
            <a:headEnd/>
            <a:tailEnd/>
          </a:ln>
        </p:spPr>
      </p:pic>
      <p:sp>
        <p:nvSpPr>
          <p:cNvPr id="12" name="Rectangle 11"/>
          <p:cNvSpPr>
            <a:spLocks noChangeArrowheads="1"/>
          </p:cNvSpPr>
          <p:nvPr/>
        </p:nvSpPr>
        <p:spPr bwMode="auto">
          <a:xfrm>
            <a:off x="400050" y="812800"/>
            <a:ext cx="5421313" cy="368300"/>
          </a:xfrm>
          <a:prstGeom prst="rect">
            <a:avLst/>
          </a:prstGeom>
          <a:noFill/>
          <a:ln w="9525">
            <a:noFill/>
            <a:miter lim="800000"/>
            <a:headEnd/>
            <a:tailEnd/>
          </a:ln>
        </p:spPr>
        <p:txBody>
          <a:bodyPr>
            <a:spAutoFit/>
          </a:bodyPr>
          <a:lstStyle/>
          <a:p>
            <a:pPr marL="285750" indent="-285750">
              <a:buFont typeface="Arial" charset="0"/>
              <a:buChar char="•"/>
            </a:pPr>
            <a:r>
              <a:rPr lang="en-US" baseline="0">
                <a:latin typeface="Calibri" pitchFamily="34" charset="0"/>
              </a:rPr>
              <a:t>Are these two graphs isomorphisms?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 Box 2"/>
          <p:cNvSpPr txBox="1">
            <a:spLocks noChangeArrowheads="1"/>
          </p:cNvSpPr>
          <p:nvPr/>
        </p:nvSpPr>
        <p:spPr bwMode="auto">
          <a:xfrm>
            <a:off x="3294063" y="44450"/>
            <a:ext cx="2527300" cy="584200"/>
          </a:xfrm>
          <a:prstGeom prst="rect">
            <a:avLst/>
          </a:prstGeom>
          <a:noFill/>
          <a:ln w="9525">
            <a:noFill/>
            <a:miter lim="800000"/>
            <a:headEnd/>
            <a:tailEnd/>
          </a:ln>
        </p:spPr>
        <p:txBody>
          <a:bodyPr wrap="none">
            <a:spAutoFit/>
          </a:bodyPr>
          <a:lstStyle/>
          <a:p>
            <a:pPr algn="ctr"/>
            <a:r>
              <a:rPr lang="en-GB" sz="3200" baseline="0">
                <a:latin typeface="Calibri" pitchFamily="34" charset="0"/>
                <a:ea typeface="ＭＳ Ｐゴシック" pitchFamily="34" charset="-128"/>
              </a:rPr>
              <a:t>Isomorphisms</a:t>
            </a:r>
          </a:p>
        </p:txBody>
      </p:sp>
      <p:sp>
        <p:nvSpPr>
          <p:cNvPr id="40962" name="Text Box 4"/>
          <p:cNvSpPr txBox="1">
            <a:spLocks noChangeArrowheads="1"/>
          </p:cNvSpPr>
          <p:nvPr/>
        </p:nvSpPr>
        <p:spPr bwMode="auto">
          <a:xfrm>
            <a:off x="169863" y="611188"/>
            <a:ext cx="184150" cy="412750"/>
          </a:xfrm>
          <a:prstGeom prst="rect">
            <a:avLst/>
          </a:prstGeom>
          <a:noFill/>
          <a:ln w="9525">
            <a:noFill/>
            <a:miter lim="800000"/>
            <a:headEnd/>
            <a:tailEnd/>
          </a:ln>
        </p:spPr>
        <p:txBody>
          <a:bodyPr wrap="none">
            <a:spAutoFit/>
          </a:bodyPr>
          <a:lstStyle/>
          <a:p>
            <a:endParaRPr lang="en-GB" sz="2100" b="1" baseline="0">
              <a:ea typeface="ＭＳ Ｐゴシック" pitchFamily="34" charset="-128"/>
            </a:endParaRPr>
          </a:p>
        </p:txBody>
      </p:sp>
      <p:pic>
        <p:nvPicPr>
          <p:cNvPr id="40963" name="Picture 5" descr="Screen Shot 2013-04-18 at 09.26.15.png"/>
          <p:cNvPicPr>
            <a:picLocks noChangeAspect="1"/>
          </p:cNvPicPr>
          <p:nvPr/>
        </p:nvPicPr>
        <p:blipFill>
          <a:blip r:embed="rId2"/>
          <a:srcRect/>
          <a:stretch>
            <a:fillRect/>
          </a:stretch>
        </p:blipFill>
        <p:spPr bwMode="auto">
          <a:xfrm>
            <a:off x="2159000" y="4467225"/>
            <a:ext cx="4457700" cy="1841500"/>
          </a:xfrm>
          <a:prstGeom prst="rect">
            <a:avLst/>
          </a:prstGeom>
          <a:noFill/>
          <a:ln w="9525">
            <a:noFill/>
            <a:miter lim="800000"/>
            <a:headEnd/>
            <a:tailEnd/>
          </a:ln>
        </p:spPr>
      </p:pic>
      <p:sp>
        <p:nvSpPr>
          <p:cNvPr id="12" name="Rectangle 11"/>
          <p:cNvSpPr>
            <a:spLocks noChangeArrowheads="1"/>
          </p:cNvSpPr>
          <p:nvPr/>
        </p:nvSpPr>
        <p:spPr bwMode="auto">
          <a:xfrm>
            <a:off x="400050" y="812800"/>
            <a:ext cx="5421313" cy="368300"/>
          </a:xfrm>
          <a:prstGeom prst="rect">
            <a:avLst/>
          </a:prstGeom>
          <a:noFill/>
          <a:ln w="9525">
            <a:noFill/>
            <a:miter lim="800000"/>
            <a:headEnd/>
            <a:tailEnd/>
          </a:ln>
        </p:spPr>
        <p:txBody>
          <a:bodyPr>
            <a:spAutoFit/>
          </a:bodyPr>
          <a:lstStyle/>
          <a:p>
            <a:pPr marL="285750" indent="-285750">
              <a:buFont typeface="Arial" charset="0"/>
              <a:buChar char="•"/>
            </a:pPr>
            <a:r>
              <a:rPr lang="en-US" baseline="0">
                <a:latin typeface="Calibri" pitchFamily="34" charset="0"/>
              </a:rPr>
              <a:t>Are these two graphs isomorphisms?</a:t>
            </a:r>
          </a:p>
        </p:txBody>
      </p:sp>
      <p:sp>
        <p:nvSpPr>
          <p:cNvPr id="13" name="Rectangle 12"/>
          <p:cNvSpPr>
            <a:spLocks noChangeArrowheads="1"/>
          </p:cNvSpPr>
          <p:nvPr/>
        </p:nvSpPr>
        <p:spPr bwMode="auto">
          <a:xfrm>
            <a:off x="557213" y="3862388"/>
            <a:ext cx="5421312" cy="369887"/>
          </a:xfrm>
          <a:prstGeom prst="rect">
            <a:avLst/>
          </a:prstGeom>
          <a:noFill/>
          <a:ln w="9525">
            <a:noFill/>
            <a:miter lim="800000"/>
            <a:headEnd/>
            <a:tailEnd/>
          </a:ln>
        </p:spPr>
        <p:txBody>
          <a:bodyPr>
            <a:spAutoFit/>
          </a:bodyPr>
          <a:lstStyle/>
          <a:p>
            <a:pPr marL="285750" indent="-285750">
              <a:buFont typeface="Arial" charset="0"/>
              <a:buChar char="•"/>
            </a:pPr>
            <a:r>
              <a:rPr lang="en-US" baseline="0">
                <a:latin typeface="Calibri" pitchFamily="34" charset="0"/>
              </a:rPr>
              <a:t>What about these? </a:t>
            </a:r>
          </a:p>
        </p:txBody>
      </p:sp>
      <p:pic>
        <p:nvPicPr>
          <p:cNvPr id="40966" name="Picture 1" descr="Screen Shot 2013-04-18 at 17.16.54.png"/>
          <p:cNvPicPr>
            <a:picLocks noChangeAspect="1"/>
          </p:cNvPicPr>
          <p:nvPr/>
        </p:nvPicPr>
        <p:blipFill>
          <a:blip r:embed="rId3"/>
          <a:srcRect/>
          <a:stretch>
            <a:fillRect/>
          </a:stretch>
        </p:blipFill>
        <p:spPr bwMode="auto">
          <a:xfrm>
            <a:off x="2159000" y="1825625"/>
            <a:ext cx="4279900" cy="1244600"/>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42332</TotalTime>
  <Words>1734</Words>
  <Application>Microsoft Office PowerPoint</Application>
  <PresentationFormat>On-screen Show (4:3)</PresentationFormat>
  <Paragraphs>171</Paragraphs>
  <Slides>40</Slides>
  <Notes>2</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ＭＳ Ｐゴシック</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Ian Griffiths</dc:creator>
  <cp:lastModifiedBy>Ian Griffiths</cp:lastModifiedBy>
  <cp:revision>199</cp:revision>
  <dcterms:created xsi:type="dcterms:W3CDTF">2013-02-03T16:14:49Z</dcterms:created>
  <dcterms:modified xsi:type="dcterms:W3CDTF">2016-03-23T10:15:52Z</dcterms:modified>
</cp:coreProperties>
</file>