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59" r:id="rId1"/>
  </p:sldMasterIdLst>
  <p:sldIdLst>
    <p:sldId id="257" r:id="rId2"/>
    <p:sldId id="265" r:id="rId3"/>
    <p:sldId id="266" r:id="rId4"/>
    <p:sldId id="258" r:id="rId5"/>
    <p:sldId id="263" r:id="rId6"/>
    <p:sldId id="260" r:id="rId7"/>
    <p:sldId id="268" r:id="rId8"/>
    <p:sldId id="267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6" y="3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56A88C-80D3-4E69-8427-37F1CE4F6AB9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C43D722-3DF1-47E5-A849-E747D8958BF4}">
      <dgm:prSet phldrT="[Text]"/>
      <dgm:spPr/>
      <dgm:t>
        <a:bodyPr/>
        <a:lstStyle/>
        <a:p>
          <a:r>
            <a:rPr lang="en-US" dirty="0"/>
            <a:t>Experiences during doctoral studies (U.S.A.)</a:t>
          </a:r>
        </a:p>
      </dgm:t>
    </dgm:pt>
    <dgm:pt modelId="{31BE5984-57F8-4375-9265-C06F3452BE73}" type="parTrans" cxnId="{3915E43B-86A3-44A7-9456-1BF5A9FFA3AF}">
      <dgm:prSet/>
      <dgm:spPr/>
      <dgm:t>
        <a:bodyPr/>
        <a:lstStyle/>
        <a:p>
          <a:endParaRPr lang="en-US"/>
        </a:p>
      </dgm:t>
    </dgm:pt>
    <dgm:pt modelId="{C70B8230-4F3B-4374-A8DA-D7DD375C6AAE}" type="sibTrans" cxnId="{3915E43B-86A3-44A7-9456-1BF5A9FFA3AF}">
      <dgm:prSet/>
      <dgm:spPr/>
      <dgm:t>
        <a:bodyPr/>
        <a:lstStyle/>
        <a:p>
          <a:endParaRPr lang="en-US"/>
        </a:p>
      </dgm:t>
    </dgm:pt>
    <dgm:pt modelId="{F59CFE8E-0009-4B8A-96E5-CCFE3860FC21}">
      <dgm:prSet phldrT="[Text]"/>
      <dgm:spPr/>
      <dgm:t>
        <a:bodyPr/>
        <a:lstStyle/>
        <a:p>
          <a:r>
            <a:rPr lang="en-US" dirty="0"/>
            <a:t>After PhD studies. (Maseno)</a:t>
          </a:r>
        </a:p>
      </dgm:t>
    </dgm:pt>
    <dgm:pt modelId="{C4691F6A-DECB-426B-830D-A9E9287FF93A}" type="parTrans" cxnId="{AA93642C-11C4-4D45-8D92-6ACE47F17B8C}">
      <dgm:prSet/>
      <dgm:spPr/>
      <dgm:t>
        <a:bodyPr/>
        <a:lstStyle/>
        <a:p>
          <a:endParaRPr lang="en-US"/>
        </a:p>
      </dgm:t>
    </dgm:pt>
    <dgm:pt modelId="{EAA4D8AC-1BF4-435A-931E-F07A5A99DF68}" type="sibTrans" cxnId="{AA93642C-11C4-4D45-8D92-6ACE47F17B8C}">
      <dgm:prSet/>
      <dgm:spPr/>
      <dgm:t>
        <a:bodyPr/>
        <a:lstStyle/>
        <a:p>
          <a:endParaRPr lang="en-US"/>
        </a:p>
      </dgm:t>
    </dgm:pt>
    <dgm:pt modelId="{B23FE264-38A8-4DA5-81E6-35DE6F077F63}">
      <dgm:prSet phldrT="[Text]"/>
      <dgm:spPr/>
      <dgm:t>
        <a:bodyPr/>
        <a:lstStyle/>
        <a:p>
          <a:r>
            <a:rPr lang="en-US" dirty="0"/>
            <a:t>What can be done moving forward</a:t>
          </a:r>
        </a:p>
      </dgm:t>
    </dgm:pt>
    <dgm:pt modelId="{97239112-81C4-4C41-A7B9-CF216DC6E0FE}" type="parTrans" cxnId="{7EF11153-C875-484E-94F9-99C088A81819}">
      <dgm:prSet/>
      <dgm:spPr/>
      <dgm:t>
        <a:bodyPr/>
        <a:lstStyle/>
        <a:p>
          <a:endParaRPr lang="en-US"/>
        </a:p>
      </dgm:t>
    </dgm:pt>
    <dgm:pt modelId="{AFB0648B-8D10-409D-8EBC-0ABD48D77949}" type="sibTrans" cxnId="{7EF11153-C875-484E-94F9-99C088A81819}">
      <dgm:prSet/>
      <dgm:spPr/>
      <dgm:t>
        <a:bodyPr/>
        <a:lstStyle/>
        <a:p>
          <a:endParaRPr lang="en-US"/>
        </a:p>
      </dgm:t>
    </dgm:pt>
    <dgm:pt modelId="{89A8B245-8385-42D1-8853-1628CFDBDE93}">
      <dgm:prSet phldrT="[Text]"/>
      <dgm:spPr/>
      <dgm:t>
        <a:bodyPr/>
        <a:lstStyle/>
        <a:p>
          <a:r>
            <a:rPr lang="en-US" dirty="0"/>
            <a:t>Pre-doctoral experiences</a:t>
          </a:r>
        </a:p>
        <a:p>
          <a:r>
            <a:rPr lang="en-US" dirty="0"/>
            <a:t>(Africa)</a:t>
          </a:r>
        </a:p>
      </dgm:t>
    </dgm:pt>
    <dgm:pt modelId="{A78EA21F-3397-4D17-AB69-3FFBB1FA7E0C}" type="parTrans" cxnId="{3C8AC0BA-3BFF-4B79-833C-999B497FE2A5}">
      <dgm:prSet/>
      <dgm:spPr/>
      <dgm:t>
        <a:bodyPr/>
        <a:lstStyle/>
        <a:p>
          <a:endParaRPr lang="en-US"/>
        </a:p>
      </dgm:t>
    </dgm:pt>
    <dgm:pt modelId="{3DF52ADA-032C-45E8-8E6E-A406EF0F151A}" type="sibTrans" cxnId="{3C8AC0BA-3BFF-4B79-833C-999B497FE2A5}">
      <dgm:prSet/>
      <dgm:spPr/>
      <dgm:t>
        <a:bodyPr/>
        <a:lstStyle/>
        <a:p>
          <a:endParaRPr lang="en-US"/>
        </a:p>
      </dgm:t>
    </dgm:pt>
    <dgm:pt modelId="{6E7A0E37-B227-4B65-9AEB-E4B47F176010}" type="pres">
      <dgm:prSet presAssocID="{7056A88C-80D3-4E69-8427-37F1CE4F6AB9}" presName="cycle" presStyleCnt="0">
        <dgm:presLayoutVars>
          <dgm:dir/>
          <dgm:resizeHandles val="exact"/>
        </dgm:presLayoutVars>
      </dgm:prSet>
      <dgm:spPr/>
    </dgm:pt>
    <dgm:pt modelId="{8DEAE0CB-7108-4CF3-8052-3B3713FBD786}" type="pres">
      <dgm:prSet presAssocID="{BC43D722-3DF1-47E5-A849-E747D8958BF4}" presName="dummy" presStyleCnt="0"/>
      <dgm:spPr/>
    </dgm:pt>
    <dgm:pt modelId="{2C8692F5-3572-4653-8551-164BBDE00A28}" type="pres">
      <dgm:prSet presAssocID="{BC43D722-3DF1-47E5-A849-E747D8958BF4}" presName="node" presStyleLbl="revTx" presStyleIdx="0" presStyleCnt="4">
        <dgm:presLayoutVars>
          <dgm:bulletEnabled val="1"/>
        </dgm:presLayoutVars>
      </dgm:prSet>
      <dgm:spPr/>
    </dgm:pt>
    <dgm:pt modelId="{D2044DE4-3AD9-4247-8E84-1383887696D7}" type="pres">
      <dgm:prSet presAssocID="{C70B8230-4F3B-4374-A8DA-D7DD375C6AAE}" presName="sibTrans" presStyleLbl="node1" presStyleIdx="0" presStyleCnt="4"/>
      <dgm:spPr/>
    </dgm:pt>
    <dgm:pt modelId="{EE53BE9E-F706-4AAE-960E-FDD621868C4C}" type="pres">
      <dgm:prSet presAssocID="{F59CFE8E-0009-4B8A-96E5-CCFE3860FC21}" presName="dummy" presStyleCnt="0"/>
      <dgm:spPr/>
    </dgm:pt>
    <dgm:pt modelId="{5B0A8F0D-B978-47E9-B528-08D6F67BEBE8}" type="pres">
      <dgm:prSet presAssocID="{F59CFE8E-0009-4B8A-96E5-CCFE3860FC21}" presName="node" presStyleLbl="revTx" presStyleIdx="1" presStyleCnt="4">
        <dgm:presLayoutVars>
          <dgm:bulletEnabled val="1"/>
        </dgm:presLayoutVars>
      </dgm:prSet>
      <dgm:spPr/>
    </dgm:pt>
    <dgm:pt modelId="{01810816-E44B-4292-B49F-EE6DEA20A1B7}" type="pres">
      <dgm:prSet presAssocID="{EAA4D8AC-1BF4-435A-931E-F07A5A99DF68}" presName="sibTrans" presStyleLbl="node1" presStyleIdx="1" presStyleCnt="4"/>
      <dgm:spPr/>
    </dgm:pt>
    <dgm:pt modelId="{4D5E186B-ED45-4C6B-A1F8-C5CEF6879B1B}" type="pres">
      <dgm:prSet presAssocID="{B23FE264-38A8-4DA5-81E6-35DE6F077F63}" presName="dummy" presStyleCnt="0"/>
      <dgm:spPr/>
    </dgm:pt>
    <dgm:pt modelId="{60943AAC-3AEF-43C6-997A-55DA380DBA09}" type="pres">
      <dgm:prSet presAssocID="{B23FE264-38A8-4DA5-81E6-35DE6F077F63}" presName="node" presStyleLbl="revTx" presStyleIdx="2" presStyleCnt="4">
        <dgm:presLayoutVars>
          <dgm:bulletEnabled val="1"/>
        </dgm:presLayoutVars>
      </dgm:prSet>
      <dgm:spPr/>
    </dgm:pt>
    <dgm:pt modelId="{497BF507-9F19-49D6-9E5E-4D56A4CA3E4A}" type="pres">
      <dgm:prSet presAssocID="{AFB0648B-8D10-409D-8EBC-0ABD48D77949}" presName="sibTrans" presStyleLbl="node1" presStyleIdx="2" presStyleCnt="4"/>
      <dgm:spPr/>
    </dgm:pt>
    <dgm:pt modelId="{EEE42BC1-DF80-482A-8F30-AE52AC107201}" type="pres">
      <dgm:prSet presAssocID="{89A8B245-8385-42D1-8853-1628CFDBDE93}" presName="dummy" presStyleCnt="0"/>
      <dgm:spPr/>
    </dgm:pt>
    <dgm:pt modelId="{36FD261A-0D90-4808-8332-9FE65CE7A1CA}" type="pres">
      <dgm:prSet presAssocID="{89A8B245-8385-42D1-8853-1628CFDBDE93}" presName="node" presStyleLbl="revTx" presStyleIdx="3" presStyleCnt="4" custRadScaleRad="101500" custRadScaleInc="2801">
        <dgm:presLayoutVars>
          <dgm:bulletEnabled val="1"/>
        </dgm:presLayoutVars>
      </dgm:prSet>
      <dgm:spPr/>
    </dgm:pt>
    <dgm:pt modelId="{CD4FF82D-1495-4C2F-9420-E8A869E3C35E}" type="pres">
      <dgm:prSet presAssocID="{3DF52ADA-032C-45E8-8E6E-A406EF0F151A}" presName="sibTrans" presStyleLbl="node1" presStyleIdx="3" presStyleCnt="4"/>
      <dgm:spPr/>
    </dgm:pt>
  </dgm:ptLst>
  <dgm:cxnLst>
    <dgm:cxn modelId="{CAFAAD29-F1F1-444B-9CA8-6C9CA07C67A4}" type="presOf" srcId="{C70B8230-4F3B-4374-A8DA-D7DD375C6AAE}" destId="{D2044DE4-3AD9-4247-8E84-1383887696D7}" srcOrd="0" destOrd="0" presId="urn:microsoft.com/office/officeart/2005/8/layout/cycle1"/>
    <dgm:cxn modelId="{AA93642C-11C4-4D45-8D92-6ACE47F17B8C}" srcId="{7056A88C-80D3-4E69-8427-37F1CE4F6AB9}" destId="{F59CFE8E-0009-4B8A-96E5-CCFE3860FC21}" srcOrd="1" destOrd="0" parTransId="{C4691F6A-DECB-426B-830D-A9E9287FF93A}" sibTransId="{EAA4D8AC-1BF4-435A-931E-F07A5A99DF68}"/>
    <dgm:cxn modelId="{04473A34-BC3C-4857-AADC-7576FBF9C9A9}" type="presOf" srcId="{BC43D722-3DF1-47E5-A849-E747D8958BF4}" destId="{2C8692F5-3572-4653-8551-164BBDE00A28}" srcOrd="0" destOrd="0" presId="urn:microsoft.com/office/officeart/2005/8/layout/cycle1"/>
    <dgm:cxn modelId="{B2939134-26F4-4A03-BA5E-EC94C9C2F857}" type="presOf" srcId="{3DF52ADA-032C-45E8-8E6E-A406EF0F151A}" destId="{CD4FF82D-1495-4C2F-9420-E8A869E3C35E}" srcOrd="0" destOrd="0" presId="urn:microsoft.com/office/officeart/2005/8/layout/cycle1"/>
    <dgm:cxn modelId="{3915E43B-86A3-44A7-9456-1BF5A9FFA3AF}" srcId="{7056A88C-80D3-4E69-8427-37F1CE4F6AB9}" destId="{BC43D722-3DF1-47E5-A849-E747D8958BF4}" srcOrd="0" destOrd="0" parTransId="{31BE5984-57F8-4375-9265-C06F3452BE73}" sibTransId="{C70B8230-4F3B-4374-A8DA-D7DD375C6AAE}"/>
    <dgm:cxn modelId="{A8C0DA44-4C74-46FC-8B8A-D36450AF27E3}" type="presOf" srcId="{EAA4D8AC-1BF4-435A-931E-F07A5A99DF68}" destId="{01810816-E44B-4292-B49F-EE6DEA20A1B7}" srcOrd="0" destOrd="0" presId="urn:microsoft.com/office/officeart/2005/8/layout/cycle1"/>
    <dgm:cxn modelId="{3469356B-2D6D-41EC-A007-B76A6DFAE439}" type="presOf" srcId="{B23FE264-38A8-4DA5-81E6-35DE6F077F63}" destId="{60943AAC-3AEF-43C6-997A-55DA380DBA09}" srcOrd="0" destOrd="0" presId="urn:microsoft.com/office/officeart/2005/8/layout/cycle1"/>
    <dgm:cxn modelId="{0747314C-F938-4305-BB9C-5A7BC7730462}" type="presOf" srcId="{7056A88C-80D3-4E69-8427-37F1CE4F6AB9}" destId="{6E7A0E37-B227-4B65-9AEB-E4B47F176010}" srcOrd="0" destOrd="0" presId="urn:microsoft.com/office/officeart/2005/8/layout/cycle1"/>
    <dgm:cxn modelId="{7EF11153-C875-484E-94F9-99C088A81819}" srcId="{7056A88C-80D3-4E69-8427-37F1CE4F6AB9}" destId="{B23FE264-38A8-4DA5-81E6-35DE6F077F63}" srcOrd="2" destOrd="0" parTransId="{97239112-81C4-4C41-A7B9-CF216DC6E0FE}" sibTransId="{AFB0648B-8D10-409D-8EBC-0ABD48D77949}"/>
    <dgm:cxn modelId="{5908F17D-7AC6-45FD-81DE-BB3D04FB3164}" type="presOf" srcId="{89A8B245-8385-42D1-8853-1628CFDBDE93}" destId="{36FD261A-0D90-4808-8332-9FE65CE7A1CA}" srcOrd="0" destOrd="0" presId="urn:microsoft.com/office/officeart/2005/8/layout/cycle1"/>
    <dgm:cxn modelId="{456B7C9D-1208-411E-BADE-8CF0AE4510F2}" type="presOf" srcId="{AFB0648B-8D10-409D-8EBC-0ABD48D77949}" destId="{497BF507-9F19-49D6-9E5E-4D56A4CA3E4A}" srcOrd="0" destOrd="0" presId="urn:microsoft.com/office/officeart/2005/8/layout/cycle1"/>
    <dgm:cxn modelId="{A750BCA6-98C8-46BE-AEF5-3280246E45F3}" type="presOf" srcId="{F59CFE8E-0009-4B8A-96E5-CCFE3860FC21}" destId="{5B0A8F0D-B978-47E9-B528-08D6F67BEBE8}" srcOrd="0" destOrd="0" presId="urn:microsoft.com/office/officeart/2005/8/layout/cycle1"/>
    <dgm:cxn modelId="{3C8AC0BA-3BFF-4B79-833C-999B497FE2A5}" srcId="{7056A88C-80D3-4E69-8427-37F1CE4F6AB9}" destId="{89A8B245-8385-42D1-8853-1628CFDBDE93}" srcOrd="3" destOrd="0" parTransId="{A78EA21F-3397-4D17-AB69-3FFBB1FA7E0C}" sibTransId="{3DF52ADA-032C-45E8-8E6E-A406EF0F151A}"/>
    <dgm:cxn modelId="{FC70B3C3-5748-4F5E-828C-9DEBF99DB54E}" type="presParOf" srcId="{6E7A0E37-B227-4B65-9AEB-E4B47F176010}" destId="{8DEAE0CB-7108-4CF3-8052-3B3713FBD786}" srcOrd="0" destOrd="0" presId="urn:microsoft.com/office/officeart/2005/8/layout/cycle1"/>
    <dgm:cxn modelId="{24A03D87-9755-4C75-87EA-0BD67316ED71}" type="presParOf" srcId="{6E7A0E37-B227-4B65-9AEB-E4B47F176010}" destId="{2C8692F5-3572-4653-8551-164BBDE00A28}" srcOrd="1" destOrd="0" presId="urn:microsoft.com/office/officeart/2005/8/layout/cycle1"/>
    <dgm:cxn modelId="{E1775E50-1FA3-48AC-8604-A6DE16325CD7}" type="presParOf" srcId="{6E7A0E37-B227-4B65-9AEB-E4B47F176010}" destId="{D2044DE4-3AD9-4247-8E84-1383887696D7}" srcOrd="2" destOrd="0" presId="urn:microsoft.com/office/officeart/2005/8/layout/cycle1"/>
    <dgm:cxn modelId="{5608B084-99DC-4E00-B932-A8C028C96E70}" type="presParOf" srcId="{6E7A0E37-B227-4B65-9AEB-E4B47F176010}" destId="{EE53BE9E-F706-4AAE-960E-FDD621868C4C}" srcOrd="3" destOrd="0" presId="urn:microsoft.com/office/officeart/2005/8/layout/cycle1"/>
    <dgm:cxn modelId="{E596C454-D680-4F6A-AB43-C8ADC12C7949}" type="presParOf" srcId="{6E7A0E37-B227-4B65-9AEB-E4B47F176010}" destId="{5B0A8F0D-B978-47E9-B528-08D6F67BEBE8}" srcOrd="4" destOrd="0" presId="urn:microsoft.com/office/officeart/2005/8/layout/cycle1"/>
    <dgm:cxn modelId="{5514DFBD-1662-4229-840F-EE2B5202A790}" type="presParOf" srcId="{6E7A0E37-B227-4B65-9AEB-E4B47F176010}" destId="{01810816-E44B-4292-B49F-EE6DEA20A1B7}" srcOrd="5" destOrd="0" presId="urn:microsoft.com/office/officeart/2005/8/layout/cycle1"/>
    <dgm:cxn modelId="{96776049-39DF-41B3-9148-85D4B11EC1BD}" type="presParOf" srcId="{6E7A0E37-B227-4B65-9AEB-E4B47F176010}" destId="{4D5E186B-ED45-4C6B-A1F8-C5CEF6879B1B}" srcOrd="6" destOrd="0" presId="urn:microsoft.com/office/officeart/2005/8/layout/cycle1"/>
    <dgm:cxn modelId="{40577A63-49FB-406F-A7DA-66D9841D3C5A}" type="presParOf" srcId="{6E7A0E37-B227-4B65-9AEB-E4B47F176010}" destId="{60943AAC-3AEF-43C6-997A-55DA380DBA09}" srcOrd="7" destOrd="0" presId="urn:microsoft.com/office/officeart/2005/8/layout/cycle1"/>
    <dgm:cxn modelId="{80A78B3B-15B3-4A52-8F96-0BCF7E9326E4}" type="presParOf" srcId="{6E7A0E37-B227-4B65-9AEB-E4B47F176010}" destId="{497BF507-9F19-49D6-9E5E-4D56A4CA3E4A}" srcOrd="8" destOrd="0" presId="urn:microsoft.com/office/officeart/2005/8/layout/cycle1"/>
    <dgm:cxn modelId="{72060B95-0439-45BF-8467-55712F4E028A}" type="presParOf" srcId="{6E7A0E37-B227-4B65-9AEB-E4B47F176010}" destId="{EEE42BC1-DF80-482A-8F30-AE52AC107201}" srcOrd="9" destOrd="0" presId="urn:microsoft.com/office/officeart/2005/8/layout/cycle1"/>
    <dgm:cxn modelId="{F67F8255-96DC-473B-A14C-04DFA7B34546}" type="presParOf" srcId="{6E7A0E37-B227-4B65-9AEB-E4B47F176010}" destId="{36FD261A-0D90-4808-8332-9FE65CE7A1CA}" srcOrd="10" destOrd="0" presId="urn:microsoft.com/office/officeart/2005/8/layout/cycle1"/>
    <dgm:cxn modelId="{DE0ABE2A-02CD-4281-8E07-E185F6131BC7}" type="presParOf" srcId="{6E7A0E37-B227-4B65-9AEB-E4B47F176010}" destId="{CD4FF82D-1495-4C2F-9420-E8A869E3C35E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8692F5-3572-4653-8551-164BBDE00A28}">
      <dsp:nvSpPr>
        <dsp:cNvPr id="0" name=""/>
        <dsp:cNvSpPr/>
      </dsp:nvSpPr>
      <dsp:spPr>
        <a:xfrm>
          <a:off x="4735144" y="121283"/>
          <a:ext cx="1916906" cy="1916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Experiences during doctoral studies (U.S.A.)</a:t>
          </a:r>
        </a:p>
      </dsp:txBody>
      <dsp:txXfrm>
        <a:off x="4735144" y="121283"/>
        <a:ext cx="1916906" cy="1916906"/>
      </dsp:txXfrm>
    </dsp:sp>
    <dsp:sp modelId="{D2044DE4-3AD9-4247-8E84-1383887696D7}">
      <dsp:nvSpPr>
        <dsp:cNvPr id="0" name=""/>
        <dsp:cNvSpPr/>
      </dsp:nvSpPr>
      <dsp:spPr>
        <a:xfrm>
          <a:off x="1354454" y="-211"/>
          <a:ext cx="5419090" cy="5419090"/>
        </a:xfrm>
        <a:prstGeom prst="circularArrow">
          <a:avLst>
            <a:gd name="adj1" fmla="val 6898"/>
            <a:gd name="adj2" fmla="val 465012"/>
            <a:gd name="adj3" fmla="val 550847"/>
            <a:gd name="adj4" fmla="val 20584141"/>
            <a:gd name="adj5" fmla="val 804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0A8F0D-B978-47E9-B528-08D6F67BEBE8}">
      <dsp:nvSpPr>
        <dsp:cNvPr id="0" name=""/>
        <dsp:cNvSpPr/>
      </dsp:nvSpPr>
      <dsp:spPr>
        <a:xfrm>
          <a:off x="4735144" y="3380477"/>
          <a:ext cx="1916906" cy="1916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After PhD studies. (Maseno)</a:t>
          </a:r>
        </a:p>
      </dsp:txBody>
      <dsp:txXfrm>
        <a:off x="4735144" y="3380477"/>
        <a:ext cx="1916906" cy="1916906"/>
      </dsp:txXfrm>
    </dsp:sp>
    <dsp:sp modelId="{01810816-E44B-4292-B49F-EE6DEA20A1B7}">
      <dsp:nvSpPr>
        <dsp:cNvPr id="0" name=""/>
        <dsp:cNvSpPr/>
      </dsp:nvSpPr>
      <dsp:spPr>
        <a:xfrm>
          <a:off x="1354454" y="-211"/>
          <a:ext cx="5419090" cy="5419090"/>
        </a:xfrm>
        <a:prstGeom prst="circularArrow">
          <a:avLst>
            <a:gd name="adj1" fmla="val 6898"/>
            <a:gd name="adj2" fmla="val 465012"/>
            <a:gd name="adj3" fmla="val 5950847"/>
            <a:gd name="adj4" fmla="val 4384141"/>
            <a:gd name="adj5" fmla="val 804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943AAC-3AEF-43C6-997A-55DA380DBA09}">
      <dsp:nvSpPr>
        <dsp:cNvPr id="0" name=""/>
        <dsp:cNvSpPr/>
      </dsp:nvSpPr>
      <dsp:spPr>
        <a:xfrm>
          <a:off x="1475949" y="3380477"/>
          <a:ext cx="1916906" cy="1916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What can be done moving forward</a:t>
          </a:r>
        </a:p>
      </dsp:txBody>
      <dsp:txXfrm>
        <a:off x="1475949" y="3380477"/>
        <a:ext cx="1916906" cy="1916906"/>
      </dsp:txXfrm>
    </dsp:sp>
    <dsp:sp modelId="{497BF507-9F19-49D6-9E5E-4D56A4CA3E4A}">
      <dsp:nvSpPr>
        <dsp:cNvPr id="0" name=""/>
        <dsp:cNvSpPr/>
      </dsp:nvSpPr>
      <dsp:spPr>
        <a:xfrm>
          <a:off x="1336146" y="-57646"/>
          <a:ext cx="5419090" cy="5419090"/>
        </a:xfrm>
        <a:prstGeom prst="circularArrow">
          <a:avLst>
            <a:gd name="adj1" fmla="val 6898"/>
            <a:gd name="adj2" fmla="val 465012"/>
            <a:gd name="adj3" fmla="val 11336961"/>
            <a:gd name="adj4" fmla="val 9694217"/>
            <a:gd name="adj5" fmla="val 804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FD261A-0D90-4808-8332-9FE65CE7A1CA}">
      <dsp:nvSpPr>
        <dsp:cNvPr id="0" name=""/>
        <dsp:cNvSpPr/>
      </dsp:nvSpPr>
      <dsp:spPr>
        <a:xfrm>
          <a:off x="1475940" y="72759"/>
          <a:ext cx="1916906" cy="1916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Pre-doctoral experiences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(Africa)</a:t>
          </a:r>
        </a:p>
      </dsp:txBody>
      <dsp:txXfrm>
        <a:off x="1475940" y="72759"/>
        <a:ext cx="1916906" cy="1916906"/>
      </dsp:txXfrm>
    </dsp:sp>
    <dsp:sp modelId="{CD4FF82D-1495-4C2F-9420-E8A869E3C35E}">
      <dsp:nvSpPr>
        <dsp:cNvPr id="0" name=""/>
        <dsp:cNvSpPr/>
      </dsp:nvSpPr>
      <dsp:spPr>
        <a:xfrm>
          <a:off x="1295167" y="-19137"/>
          <a:ext cx="5419090" cy="5419090"/>
        </a:xfrm>
        <a:prstGeom prst="circularArrow">
          <a:avLst>
            <a:gd name="adj1" fmla="val 6898"/>
            <a:gd name="adj2" fmla="val 465012"/>
            <a:gd name="adj3" fmla="val 16843686"/>
            <a:gd name="adj4" fmla="val 15276209"/>
            <a:gd name="adj5" fmla="val 804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4" y="2514601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4" y="4777381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1" y="4323812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4" y="4529542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2224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4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4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31781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4" y="3244141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313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50" y="609600"/>
            <a:ext cx="839392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5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4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8" y="31781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4" y="3244141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2387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2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491172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4" y="498308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1573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50" y="609600"/>
            <a:ext cx="839392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8" y="491172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4" y="498308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384513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4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491172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4" y="498308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9686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8" y="7143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9579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3" y="627407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7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8" y="7143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6327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3" y="2367094"/>
            <a:ext cx="10363827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01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6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8" y="7143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185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4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4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31781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4" y="3244141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82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8" y="7143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4" y="787784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906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4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30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5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8" y="7143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4" y="787784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426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8" y="7143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772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11/27/2018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8" y="7143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1880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4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90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4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7143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29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491172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4" y="498308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764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2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5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6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3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11/27/2018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4" y="6135810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4" y="787784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624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  <p:sldLayoutId id="2147483971" r:id="rId12"/>
    <p:sldLayoutId id="2147483972" r:id="rId13"/>
    <p:sldLayoutId id="2147483973" r:id="rId14"/>
    <p:sldLayoutId id="2147483974" r:id="rId15"/>
    <p:sldLayoutId id="2147483975" r:id="rId16"/>
    <p:sldLayoutId id="214748397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77B35F3-9BE8-4801-B50A-C6C2658AE755}"/>
              </a:ext>
            </a:extLst>
          </p:cNvPr>
          <p:cNvSpPr txBox="1">
            <a:spLocks/>
          </p:cNvSpPr>
          <p:nvPr/>
        </p:nvSpPr>
        <p:spPr>
          <a:xfrm>
            <a:off x="914400" y="1249303"/>
            <a:ext cx="10758948" cy="183938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6000" b="1" dirty="0"/>
              <a:t>Closing the Cycle through innovation in teaching and learning mathematics in Africa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F996E20-8EDA-4577-896D-A996B0825052}"/>
              </a:ext>
            </a:extLst>
          </p:cNvPr>
          <p:cNvSpPr txBox="1">
            <a:spLocks/>
          </p:cNvSpPr>
          <p:nvPr/>
        </p:nvSpPr>
        <p:spPr>
          <a:xfrm>
            <a:off x="2242627" y="3088691"/>
            <a:ext cx="8427832" cy="323836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000" dirty="0"/>
              <a:t>Michael Obiero Oyengo</a:t>
            </a:r>
          </a:p>
          <a:p>
            <a:pPr marL="0" indent="0" algn="ctr">
              <a:buNone/>
            </a:pPr>
            <a:r>
              <a:rPr lang="en-US" sz="3000" dirty="0"/>
              <a:t>Maseno University Kenya</a:t>
            </a:r>
          </a:p>
          <a:p>
            <a:pPr marL="0" indent="0" algn="ctr">
              <a:buNone/>
            </a:pPr>
            <a:endParaRPr lang="en-US" sz="3000" dirty="0"/>
          </a:p>
          <a:p>
            <a:pPr marL="0" indent="0" algn="ctr">
              <a:buNone/>
            </a:pPr>
            <a:r>
              <a:rPr lang="en-US" sz="3000" b="1" dirty="0"/>
              <a:t>The Africa Oxford Initiative</a:t>
            </a:r>
          </a:p>
          <a:p>
            <a:pPr marL="0" indent="0" algn="ctr">
              <a:buNone/>
            </a:pPr>
            <a:r>
              <a:rPr lang="en-US" sz="3000" dirty="0"/>
              <a:t>27</a:t>
            </a:r>
            <a:r>
              <a:rPr lang="en-US" sz="3000" baseline="30000" dirty="0"/>
              <a:t>th</a:t>
            </a:r>
            <a:r>
              <a:rPr lang="en-US" sz="3000" dirty="0"/>
              <a:t> November 2018</a:t>
            </a:r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0023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1ABFE609-1C06-4C8D-93BE-00511D287A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2169571"/>
              </p:ext>
            </p:extLst>
          </p:nvPr>
        </p:nvGraphicFramePr>
        <p:xfrm>
          <a:off x="2032000" y="834649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86915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D4EA5-FECA-443D-9C92-36F827D8D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Pre-doctoral experiences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87F31C-F86E-45C2-96D8-F7C5DBE5FF7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570703"/>
            <a:ext cx="10363826" cy="4933336"/>
          </a:xfrm>
        </p:spPr>
        <p:txBody>
          <a:bodyPr>
            <a:normAutofit/>
          </a:bodyPr>
          <a:lstStyle/>
          <a:p>
            <a:r>
              <a:rPr lang="en-US" sz="2400" dirty="0"/>
              <a:t>Egerton and Maseno university</a:t>
            </a:r>
          </a:p>
          <a:p>
            <a:r>
              <a:rPr lang="en-US" sz="2400" dirty="0"/>
              <a:t>Mentors </a:t>
            </a:r>
            <a:r>
              <a:rPr lang="en-US" sz="2400" dirty="0" err="1"/>
              <a:t>Mr</a:t>
            </a:r>
            <a:r>
              <a:rPr lang="en-US" sz="2400" dirty="0"/>
              <a:t> Osango and David Stern at undergraduate and master’s level.</a:t>
            </a:r>
          </a:p>
          <a:p>
            <a:r>
              <a:rPr lang="en-US" sz="2400" dirty="0"/>
              <a:t>Obvious challenges in most African Institutions that affect learning (from large classes, inability to access extra help from lecturers, inadequate learning resources)</a:t>
            </a:r>
          </a:p>
          <a:p>
            <a:r>
              <a:rPr lang="en-US" sz="2400" dirty="0"/>
              <a:t>Not pushed enough academically partly due to the inadequacies of my learning environment.</a:t>
            </a:r>
          </a:p>
          <a:p>
            <a:r>
              <a:rPr lang="en-US" sz="2400" dirty="0"/>
              <a:t>Desire for a new challenge in a new environment. </a:t>
            </a:r>
          </a:p>
        </p:txBody>
      </p:sp>
    </p:spTree>
    <p:extLst>
      <p:ext uri="{BB962C8B-B14F-4D97-AF65-F5344CB8AC3E}">
        <p14:creationId xmlns:p14="http://schemas.microsoft.com/office/powerpoint/2010/main" val="19681018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C2535-AC7F-4593-B6C2-A3C559777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PhD Studies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61550E-63C7-4899-BD75-65627C02B98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3" y="1440180"/>
            <a:ext cx="10363827" cy="5052060"/>
          </a:xfrm>
        </p:spPr>
        <p:txBody>
          <a:bodyPr wrap="square" numCol="2">
            <a:noAutofit/>
          </a:bodyPr>
          <a:lstStyle/>
          <a:p>
            <a:r>
              <a:rPr lang="en-US" sz="2400" dirty="0"/>
              <a:t>A new experience at Urbana-Champaign</a:t>
            </a:r>
          </a:p>
          <a:p>
            <a:r>
              <a:rPr lang="en-US" sz="2400" dirty="0"/>
              <a:t>New culture in the university environment (interaction between students and professors)</a:t>
            </a:r>
          </a:p>
          <a:p>
            <a:r>
              <a:rPr lang="en-US" sz="2400" dirty="0"/>
              <a:t>Competitive environment</a:t>
            </a:r>
          </a:p>
          <a:p>
            <a:r>
              <a:rPr lang="en-US" sz="2400" dirty="0"/>
              <a:t>Challenges and overcoming them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0D6137-079E-4467-BC96-0037CFA5C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2023" y="1582749"/>
            <a:ext cx="5991559" cy="337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21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C2535-AC7F-4593-B6C2-A3C559777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PhD Studies and life in the U.S.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99688CC-C18C-4C53-876B-105E3616D41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12009" y="2047567"/>
            <a:ext cx="5394187" cy="3212255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F0A967C-F8E6-4BBE-A431-FAC3EB9E6957}"/>
              </a:ext>
            </a:extLst>
          </p:cNvPr>
          <p:cNvSpPr txBox="1">
            <a:spLocks/>
          </p:cNvSpPr>
          <p:nvPr/>
        </p:nvSpPr>
        <p:spPr>
          <a:xfrm>
            <a:off x="6158631" y="1828800"/>
            <a:ext cx="4887377" cy="425491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Prof Kenneth </a:t>
            </a:r>
            <a:r>
              <a:rPr lang="en-US" sz="2000" dirty="0" err="1"/>
              <a:t>Stolarsky</a:t>
            </a:r>
            <a:r>
              <a:rPr lang="en-US" sz="2000" dirty="0"/>
              <a:t> and </a:t>
            </a:r>
            <a:r>
              <a:rPr lang="en-US" sz="2000" dirty="0" err="1"/>
              <a:t>Kepher</a:t>
            </a:r>
            <a:r>
              <a:rPr lang="en-US" sz="2000" dirty="0"/>
              <a:t> </a:t>
            </a:r>
            <a:r>
              <a:rPr lang="en-US" sz="2000" dirty="0" err="1"/>
              <a:t>Asunga</a:t>
            </a:r>
            <a:endParaRPr lang="en-US" sz="2000" dirty="0"/>
          </a:p>
          <a:p>
            <a:pPr marL="0" indent="0">
              <a:buNone/>
            </a:pPr>
            <a:r>
              <a:rPr lang="en-US" sz="2000" dirty="0"/>
              <a:t>Research on the geometry of polynomial sequences and continued fractions of quadratic irrationals.</a:t>
            </a:r>
          </a:p>
          <a:p>
            <a:pPr marL="0" indent="0">
              <a:buNone/>
            </a:pPr>
            <a:r>
              <a:rPr lang="en-US" sz="2000" dirty="0"/>
              <a:t>Research interests are geometry of rationally generated polynomials, continued fractions and in analysis</a:t>
            </a:r>
          </a:p>
          <a:p>
            <a:pPr marL="0" indent="0">
              <a:buNone/>
            </a:pPr>
            <a:r>
              <a:rPr lang="en-US" sz="2000" dirty="0"/>
              <a:t>Innovation in teaching and learning of </a:t>
            </a:r>
            <a:r>
              <a:rPr lang="en-US" sz="2000" dirty="0" err="1"/>
              <a:t>maths</a:t>
            </a:r>
            <a:r>
              <a:rPr lang="en-US" sz="2000" dirty="0"/>
              <a:t>. TA at </a:t>
            </a:r>
            <a:r>
              <a:rPr lang="en-US" sz="2000" dirty="0" err="1"/>
              <a:t>NetMath</a:t>
            </a:r>
            <a:r>
              <a:rPr lang="en-US" sz="2000" dirty="0"/>
              <a:t> in Champaign Urbana.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31970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A34D6-45B0-49B1-BA9F-7ACC97489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0530" y="624110"/>
            <a:ext cx="9484084" cy="924471"/>
          </a:xfrm>
        </p:spPr>
        <p:txBody>
          <a:bodyPr/>
          <a:lstStyle/>
          <a:p>
            <a:r>
              <a:rPr lang="en-US" dirty="0"/>
              <a:t>Back to Africa, lessons being learned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357068-4FBF-44FA-8218-E66B49994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996" y="2184368"/>
            <a:ext cx="5399362" cy="40495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216B37-4AEC-4CD9-A174-254999E2A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772" y="2070932"/>
            <a:ext cx="5701857" cy="427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21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A34D6-45B0-49B1-BA9F-7ACC97489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4446" y="624110"/>
            <a:ext cx="9860168" cy="850729"/>
          </a:xfrm>
        </p:spPr>
        <p:txBody>
          <a:bodyPr/>
          <a:lstStyle/>
          <a:p>
            <a:r>
              <a:rPr lang="en-US" dirty="0"/>
              <a:t>Back to Africa, lessons being  learned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E338EA-D775-4287-B46B-7C28F69FCBB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3" y="1666568"/>
            <a:ext cx="10363827" cy="4977580"/>
          </a:xfrm>
        </p:spPr>
        <p:txBody>
          <a:bodyPr>
            <a:normAutofit/>
          </a:bodyPr>
          <a:lstStyle/>
          <a:p>
            <a:r>
              <a:rPr lang="en-US" sz="2400" dirty="0"/>
              <a:t>Teaching duties and how they potentially affect effectiveness in teaching and research</a:t>
            </a:r>
          </a:p>
          <a:p>
            <a:r>
              <a:rPr lang="en-US" sz="2400" dirty="0"/>
              <a:t>Expectations from the university (teach a minimum of two classes every semester and do research)</a:t>
            </a:r>
          </a:p>
          <a:p>
            <a:r>
              <a:rPr lang="en-US" sz="2400" dirty="0"/>
              <a:t>Uniqueness of Maseno (Young lecturers who have recently completed their PhDs)</a:t>
            </a:r>
          </a:p>
          <a:p>
            <a:r>
              <a:rPr lang="en-US" sz="2400" dirty="0"/>
              <a:t>Creative ways of easing the burden on lecturers while improving the quality of education received </a:t>
            </a:r>
            <a:r>
              <a:rPr lang="en-US" sz="2400"/>
              <a:t>by undergraduates. </a:t>
            </a:r>
            <a:endParaRPr lang="en-US" sz="2400" dirty="0"/>
          </a:p>
          <a:p>
            <a:r>
              <a:rPr lang="en-US" sz="2400" dirty="0"/>
              <a:t>Better trained undergraduate students enthusiastic for research and further studies </a:t>
            </a:r>
          </a:p>
          <a:p>
            <a:r>
              <a:rPr lang="en-US" sz="2400" dirty="0"/>
              <a:t>How in the long run this will create a rich environment for research</a:t>
            </a:r>
          </a:p>
        </p:txBody>
      </p:sp>
    </p:spTree>
    <p:extLst>
      <p:ext uri="{BB962C8B-B14F-4D97-AF65-F5344CB8AC3E}">
        <p14:creationId xmlns:p14="http://schemas.microsoft.com/office/powerpoint/2010/main" val="137602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A34D6-45B0-49B1-BA9F-7ACC97489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4939" y="3300942"/>
            <a:ext cx="7185255" cy="1280890"/>
          </a:xfrm>
        </p:spPr>
        <p:txBody>
          <a:bodyPr/>
          <a:lstStyle/>
          <a:p>
            <a:pPr algn="ctr"/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800871869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1163</TotalTime>
  <Words>306</Words>
  <Application>Microsoft Office PowerPoint</Application>
  <PresentationFormat>Widescreen</PresentationFormat>
  <Paragraphs>36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Century Gothic</vt:lpstr>
      <vt:lpstr>Wingdings 3</vt:lpstr>
      <vt:lpstr>Wisp</vt:lpstr>
      <vt:lpstr>PowerPoint Presentation</vt:lpstr>
      <vt:lpstr>PowerPoint Presentation</vt:lpstr>
      <vt:lpstr>Pre-doctoral experiences</vt:lpstr>
      <vt:lpstr>PhD Studies</vt:lpstr>
      <vt:lpstr>PhD Studies and life in the U.S.</vt:lpstr>
      <vt:lpstr>Back to Africa, lessons being learned</vt:lpstr>
      <vt:lpstr>Back to Africa, lessons being  learned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Obiero Oyengo</dc:creator>
  <cp:lastModifiedBy>Michael Obiero Oyengo</cp:lastModifiedBy>
  <cp:revision>26</cp:revision>
  <dcterms:created xsi:type="dcterms:W3CDTF">2018-11-25T11:09:36Z</dcterms:created>
  <dcterms:modified xsi:type="dcterms:W3CDTF">2018-11-27T09:36:17Z</dcterms:modified>
</cp:coreProperties>
</file>